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8" r:id="rId4"/>
  </p:sldMasterIdLst>
  <p:notesMasterIdLst>
    <p:notesMasterId r:id="rId31"/>
  </p:notesMasterIdLst>
  <p:handoutMasterIdLst>
    <p:handoutMasterId r:id="rId32"/>
  </p:handoutMasterIdLst>
  <p:sldIdLst>
    <p:sldId id="256" r:id="rId5"/>
    <p:sldId id="257" r:id="rId6"/>
    <p:sldId id="263" r:id="rId7"/>
    <p:sldId id="258" r:id="rId8"/>
    <p:sldId id="259" r:id="rId9"/>
    <p:sldId id="260" r:id="rId10"/>
    <p:sldId id="261" r:id="rId11"/>
    <p:sldId id="262" r:id="rId12"/>
    <p:sldId id="264" r:id="rId13"/>
    <p:sldId id="279" r:id="rId14"/>
    <p:sldId id="265" r:id="rId15"/>
    <p:sldId id="266" r:id="rId16"/>
    <p:sldId id="267" r:id="rId17"/>
    <p:sldId id="280" r:id="rId18"/>
    <p:sldId id="281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useppe Facchi" initials="GF" lastIdx="1" clrIdx="0">
    <p:extLst>
      <p:ext uri="{19B8F6BF-5375-455C-9EA6-DF929625EA0E}">
        <p15:presenceInfo xmlns:p15="http://schemas.microsoft.com/office/powerpoint/2012/main" userId="b1da4e4df379ab5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Stile medio 4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63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9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27920C-A2A7-43D3-9E8C-12EBC1AEF93E}" type="datetime1">
              <a:rPr lang="it-IT" smtClean="0"/>
              <a:t>26/01/2021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F2D306-4CE7-4B06-AF73-311970B1CF3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772138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71E02-131D-4D1D-B957-4B348FB801EE}" type="datetime1">
              <a:rPr lang="it-IT" smtClean="0"/>
              <a:pPr/>
              <a:t>26/01/2021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noProof="0" dirty="0"/>
              <a:t>Modifica gli stili del testo dello schema</a:t>
            </a:r>
          </a:p>
          <a:p>
            <a:pPr lvl="1"/>
            <a:r>
              <a:rPr lang="it-IT" noProof="0" dirty="0"/>
              <a:t>Secondo livello</a:t>
            </a:r>
          </a:p>
          <a:p>
            <a:pPr lvl="2"/>
            <a:r>
              <a:rPr lang="it-IT" noProof="0" dirty="0"/>
              <a:t>Terzo livello</a:t>
            </a:r>
          </a:p>
          <a:p>
            <a:pPr lvl="3"/>
            <a:r>
              <a:rPr lang="it-IT" noProof="0" dirty="0"/>
              <a:t>Quarto livello</a:t>
            </a:r>
          </a:p>
          <a:p>
            <a:pPr lvl="4"/>
            <a:r>
              <a:rPr lang="it-IT" noProof="0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4ED20-AA3E-407A-995B-E979708F91F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66066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4ED20-AA3E-407A-995B-E979708F91FF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37135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4ED20-AA3E-407A-995B-E979708F91FF}" type="slidenum">
              <a:rPr lang="it-IT" noProof="0" smtClean="0"/>
              <a:t>3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359344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  <a:endParaRPr lang="it-IT" noProof="0" dirty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30CFC9-60FD-4C6E-821A-2EF7B9838854}" type="datetime1">
              <a:rPr lang="it-IT" noProof="0" smtClean="0"/>
              <a:t>26/01/2021</a:t>
            </a:fld>
            <a:endParaRPr lang="it-IT" noProof="0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 dirty="0"/>
              <a:t>
              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827077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4757FA-1751-43E9-B391-F21D1613BC5B}" type="datetime1">
              <a:rPr lang="it-IT" noProof="0" smtClean="0"/>
              <a:t>26/01/2021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 dirty="0"/>
              <a:t>
              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738428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4921FE0-8376-4934-803C-3CF729983BDB}" type="datetime1">
              <a:rPr lang="it-IT" noProof="0" smtClean="0"/>
              <a:t>26/01/2021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 dirty="0"/>
              <a:t>
              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42223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980902" y="2638044"/>
            <a:ext cx="10143780" cy="3101983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4230FD-F11E-4FAD-B5E6-A857F05F1723}" type="datetime1">
              <a:rPr lang="it-IT" noProof="0" smtClean="0"/>
              <a:t>26/01/2021</a:t>
            </a:fld>
            <a:endParaRPr lang="it-IT" noProof="0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 dirty="0"/>
              <a:t>
              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182275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rtlCol="0"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CBECCD-4F01-4228-BD50-69770E028C03}" type="datetime1">
              <a:rPr lang="it-IT" noProof="0" smtClean="0"/>
              <a:t>26/01/2021</a:t>
            </a:fld>
            <a:endParaRPr lang="it-IT" noProof="0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 dirty="0"/>
              <a:t>
              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828561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8" name="Segnaposto dat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729130-9304-4778-95A4-A9CB49A93CD9}" type="datetime1">
              <a:rPr lang="it-IT" noProof="0" smtClean="0"/>
              <a:t>26/01/2021</a:t>
            </a:fld>
            <a:endParaRPr lang="it-IT" noProof="0" dirty="0"/>
          </a:p>
        </p:txBody>
      </p:sp>
      <p:sp>
        <p:nvSpPr>
          <p:cNvPr id="9" name="Segnaposto piè di pagina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 dirty="0"/>
              <a:t>
              </a:t>
            </a:r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366587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11" name="Segnaposto testo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20DB5F-18F1-4370-9464-80071A592E90}" type="datetime1">
              <a:rPr lang="it-IT" noProof="0" smtClean="0"/>
              <a:t>26/01/2021</a:t>
            </a:fld>
            <a:endParaRPr lang="it-IT" noProof="0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 dirty="0"/>
              <a:t>
              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pPr/>
              <a:t>‹N›</a:t>
            </a:fld>
            <a:endParaRPr lang="it-IT" noProof="0" dirty="0"/>
          </a:p>
        </p:txBody>
      </p:sp>
      <p:sp>
        <p:nvSpPr>
          <p:cNvPr id="10" name="Tito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558899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534B66-20BB-4276-AB76-D874621E5061}" type="datetime1">
              <a:rPr lang="it-IT" noProof="0" smtClean="0"/>
              <a:t>26/01/2021</a:t>
            </a:fld>
            <a:endParaRPr lang="it-IT" noProof="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 dirty="0"/>
              <a:t>
              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70077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AC6163-57B0-4E47-AF6E-58041F2CD7A3}" type="datetime1">
              <a:rPr lang="it-IT" noProof="0" smtClean="0"/>
              <a:t>26/01/2021</a:t>
            </a:fld>
            <a:endParaRPr lang="it-IT" noProof="0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 dirty="0"/>
              <a:t>
             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359989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tangolo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115568" y="3549918"/>
            <a:ext cx="3794760" cy="2194036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 dirty="0"/>
              <a:t>Modificare gli stili del testo dello schema</a:t>
            </a:r>
          </a:p>
        </p:txBody>
      </p:sp>
      <p:sp>
        <p:nvSpPr>
          <p:cNvPr id="9" name="Segnaposto data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5C67A6-DAF3-4246-8C98-4EE1C9D163B5}" type="datetime1">
              <a:rPr lang="it-IT" noProof="0" smtClean="0"/>
              <a:t>26/01/2021</a:t>
            </a:fld>
            <a:endParaRPr lang="it-IT" noProof="0" dirty="0"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r>
              <a:rPr lang="it-IT" noProof="0" dirty="0"/>
              <a:t>
              </a:t>
            </a: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205352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8" name="Segnaposto dat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3BCC645E-B114-4396-985A-D3469C8A77E8}" type="datetime1">
              <a:rPr lang="it-IT" noProof="0" smtClean="0"/>
              <a:t>26/01/2021</a:t>
            </a:fld>
            <a:endParaRPr lang="it-IT" noProof="0" dirty="0"/>
          </a:p>
        </p:txBody>
      </p:sp>
      <p:sp>
        <p:nvSpPr>
          <p:cNvPr id="9" name="Segnaposto piè di pagina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r>
              <a:rPr lang="it-IT" noProof="0" dirty="0"/>
              <a:t>
              </a:t>
            </a:r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947789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it-IT" noProof="0" dirty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 dirty="0"/>
              <a:t>Modifica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F5B39A97-CDB8-44BE-89E0-50E735C14B67}" type="datetime1">
              <a:rPr lang="it-IT" noProof="0" smtClean="0"/>
              <a:t>26/01/2021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it-IT" noProof="0" dirty="0"/>
              <a:t>
              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6D22F896-40B5-4ADD-8801-0D06FADFA095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86590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6981E6A2-4656-4CFE-9BF4-39D81EE2C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594153"/>
            <a:ext cx="4486656" cy="1231106"/>
          </a:xfrm>
          <a:noFill/>
          <a:ln>
            <a:solidFill>
              <a:schemeClr val="tx1"/>
            </a:solidFill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 rtlCol="0">
            <a:normAutofit fontScale="90000"/>
          </a:bodyPr>
          <a:lstStyle/>
          <a:p>
            <a:pPr rtl="0"/>
            <a:r>
              <a:rPr lang="it-IT" sz="3000" dirty="0">
                <a:solidFill>
                  <a:schemeClr val="tx1"/>
                </a:solidFill>
              </a:rPr>
              <a:t>Progetto business intelligence per i servizi finanziari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981815"/>
            <a:ext cx="4486656" cy="702702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it-IT" sz="1800" dirty="0">
                <a:solidFill>
                  <a:schemeClr val="tx1"/>
                </a:solidFill>
              </a:rPr>
              <a:t>Giuseppe Facchi</a:t>
            </a:r>
          </a:p>
          <a:p>
            <a:pPr rtl="0"/>
            <a:r>
              <a:rPr lang="it-IT" sz="1800" dirty="0" err="1">
                <a:solidFill>
                  <a:schemeClr val="tx1"/>
                </a:solidFill>
              </a:rPr>
              <a:t>mat</a:t>
            </a:r>
            <a:r>
              <a:rPr lang="it-IT" sz="1800" dirty="0">
                <a:solidFill>
                  <a:schemeClr val="tx1"/>
                </a:solidFill>
              </a:rPr>
              <a:t>. 845662</a:t>
            </a:r>
          </a:p>
        </p:txBody>
      </p:sp>
      <p:pic>
        <p:nvPicPr>
          <p:cNvPr id="5" name="Immagine 4" descr="Dati finanziari sul trading">
            <a:extLst>
              <a:ext uri="{FF2B5EF4-FFF2-40B4-BE49-F238E27FC236}">
                <a16:creationId xmlns:a16="http://schemas.microsoft.com/office/drawing/2014/main" id="{112B9624-F8A1-4831-AE43-1D9E266CFF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6B5866-7578-4349-8506-9AF50CB55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ADJUSTED CLOSE PRICES AGGREGATI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6DBD18-E769-490C-8CBD-D80484C5E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901" y="3114504"/>
            <a:ext cx="4599415" cy="3101983"/>
          </a:xfrm>
        </p:spPr>
        <p:txBody>
          <a:bodyPr/>
          <a:lstStyle/>
          <a:p>
            <a:pPr marL="0" indent="0">
              <a:buNone/>
            </a:pPr>
            <a:r>
              <a:rPr lang="it-IT" b="1" dirty="0"/>
              <a:t>Discesa comune </a:t>
            </a:r>
            <a:r>
              <a:rPr lang="it-IT" dirty="0"/>
              <a:t>nel periodo di </a:t>
            </a:r>
            <a:r>
              <a:rPr lang="it-IT" b="1" dirty="0"/>
              <a:t>marzo</a:t>
            </a:r>
            <a:r>
              <a:rPr lang="it-IT" dirty="0"/>
              <a:t>, esclusa </a:t>
            </a:r>
            <a:r>
              <a:rPr lang="it-IT" b="1" dirty="0"/>
              <a:t>Diasorin</a:t>
            </a:r>
          </a:p>
          <a:p>
            <a:pPr marL="0" indent="0">
              <a:buNone/>
            </a:pPr>
            <a:endParaRPr lang="it-IT" b="1" dirty="0"/>
          </a:p>
          <a:p>
            <a:pPr marL="0" indent="0">
              <a:buNone/>
            </a:pPr>
            <a:r>
              <a:rPr lang="it-IT" dirty="0"/>
              <a:t>Occorre condurre </a:t>
            </a:r>
            <a:r>
              <a:rPr lang="it-IT" b="1" dirty="0"/>
              <a:t>analisi più approfondite </a:t>
            </a:r>
            <a:r>
              <a:rPr lang="it-IT" dirty="0"/>
              <a:t>per interpretare meglio il grafico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30EE57A-1EE7-4718-8501-409893F44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316" y="2467566"/>
            <a:ext cx="6223757" cy="357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98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2359E1-88B6-475B-B145-4B590A6F4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Analisi dei </a:t>
            </a:r>
            <a:r>
              <a:rPr lang="it-IT" dirty="0" err="1"/>
              <a:t>ccr</a:t>
            </a:r>
            <a:r>
              <a:rPr lang="it-IT" dirty="0"/>
              <a:t> per settore (</a:t>
            </a:r>
            <a:r>
              <a:rPr lang="it-IT" dirty="0" err="1"/>
              <a:t>oil&amp;gas</a:t>
            </a:r>
            <a:r>
              <a:rPr lang="it-IT" dirty="0"/>
              <a:t>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861FA6A-E9E1-4C1C-B01E-AF6E5115C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902" y="2638044"/>
            <a:ext cx="5785658" cy="3510207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Si può notare un </a:t>
            </a:r>
            <a:r>
              <a:rPr lang="it-IT" b="1" dirty="0"/>
              <a:t>rapporto di subordinazione</a:t>
            </a:r>
            <a:r>
              <a:rPr lang="it-IT" dirty="0"/>
              <a:t> tra i CCR di </a:t>
            </a:r>
            <a:r>
              <a:rPr lang="it-IT" b="1" dirty="0"/>
              <a:t>ENI</a:t>
            </a:r>
            <a:r>
              <a:rPr lang="it-IT" dirty="0"/>
              <a:t> e i CCR di </a:t>
            </a:r>
            <a:r>
              <a:rPr lang="it-IT" b="1" dirty="0"/>
              <a:t>TENARIS</a:t>
            </a:r>
            <a:r>
              <a:rPr lang="it-IT" dirty="0"/>
              <a:t> nel periodo in analisi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Questo perché </a:t>
            </a:r>
            <a:r>
              <a:rPr lang="it-IT" b="1" dirty="0"/>
              <a:t>Tenaris</a:t>
            </a:r>
            <a:r>
              <a:rPr lang="it-IT" dirty="0"/>
              <a:t> basa la sua </a:t>
            </a:r>
            <a:r>
              <a:rPr lang="it-IT" b="1" dirty="0"/>
              <a:t>attività produttiva sull’andamento</a:t>
            </a:r>
            <a:r>
              <a:rPr lang="it-IT" dirty="0"/>
              <a:t> del </a:t>
            </a:r>
            <a:r>
              <a:rPr lang="it-IT" b="1" dirty="0"/>
              <a:t>mercato gas-petrolifero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Nel periodo di </a:t>
            </a:r>
            <a:r>
              <a:rPr lang="it-IT" b="1" dirty="0"/>
              <a:t>crisi</a:t>
            </a:r>
            <a:r>
              <a:rPr lang="it-IT" dirty="0"/>
              <a:t> infatti </a:t>
            </a:r>
            <a:r>
              <a:rPr lang="it-IT" b="1" dirty="0"/>
              <a:t>Tenaris</a:t>
            </a:r>
            <a:r>
              <a:rPr lang="it-IT" dirty="0"/>
              <a:t> ha risentito del </a:t>
            </a:r>
            <a:r>
              <a:rPr lang="it-IT" b="1" dirty="0"/>
              <a:t>crollo</a:t>
            </a:r>
            <a:r>
              <a:rPr lang="it-IT" dirty="0"/>
              <a:t> molto più di Eni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143A828-4923-4504-978B-2023C2755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575" y="2584930"/>
            <a:ext cx="4337281" cy="346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37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2359E1-88B6-475B-B145-4B590A6F4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Analisi dei </a:t>
            </a:r>
            <a:r>
              <a:rPr lang="it-IT" dirty="0" err="1"/>
              <a:t>ccr</a:t>
            </a:r>
            <a:r>
              <a:rPr lang="it-IT" dirty="0"/>
              <a:t> per settore (FINANCE)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861FA6A-E9E1-4C1C-B01E-AF6E5115C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902" y="2638044"/>
            <a:ext cx="5785658" cy="3510207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Exor e Azimut </a:t>
            </a:r>
            <a:r>
              <a:rPr lang="it-IT" b="1" dirty="0"/>
              <a:t>non presentano </a:t>
            </a:r>
            <a:r>
              <a:rPr lang="it-IT" dirty="0"/>
              <a:t>invece un </a:t>
            </a:r>
            <a:r>
              <a:rPr lang="it-IT" b="1" dirty="0"/>
              <a:t>rapporto di subordinazione</a:t>
            </a:r>
          </a:p>
          <a:p>
            <a:pPr marL="0" indent="0">
              <a:buNone/>
            </a:pPr>
            <a:endParaRPr lang="it-IT" b="1" dirty="0"/>
          </a:p>
          <a:p>
            <a:pPr marL="0" indent="0">
              <a:buNone/>
            </a:pPr>
            <a:r>
              <a:rPr lang="it-IT" dirty="0"/>
              <a:t>Si può notare come </a:t>
            </a:r>
            <a:r>
              <a:rPr lang="it-IT" b="1" dirty="0"/>
              <a:t>l’andamento dei CCR </a:t>
            </a:r>
            <a:r>
              <a:rPr lang="it-IT" dirty="0"/>
              <a:t>sia </a:t>
            </a:r>
            <a:r>
              <a:rPr lang="it-IT" b="1" dirty="0"/>
              <a:t>correlato</a:t>
            </a:r>
            <a:r>
              <a:rPr lang="it-IT" dirty="0"/>
              <a:t> e </a:t>
            </a:r>
            <a:r>
              <a:rPr lang="it-IT" b="1" dirty="0"/>
              <a:t>pressoché simile </a:t>
            </a:r>
            <a:r>
              <a:rPr lang="it-IT" dirty="0"/>
              <a:t>in tutta la finestra di analisi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Nel periodo di </a:t>
            </a:r>
            <a:r>
              <a:rPr lang="it-IT" b="1" dirty="0"/>
              <a:t>crisi</a:t>
            </a:r>
            <a:r>
              <a:rPr lang="it-IT" dirty="0"/>
              <a:t> hanno risentito del crollo con la </a:t>
            </a:r>
            <a:r>
              <a:rPr lang="it-IT" b="1" dirty="0"/>
              <a:t>stessa intensità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834E157-056E-4088-9DC9-A2425A096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440" y="2638044"/>
            <a:ext cx="4584740" cy="369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75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D68B10-CCF9-410C-880B-3AA9A32A2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Analisi dei </a:t>
            </a:r>
            <a:r>
              <a:rPr lang="it-IT" dirty="0" err="1"/>
              <a:t>ccr</a:t>
            </a:r>
            <a:r>
              <a:rPr lang="it-IT" dirty="0"/>
              <a:t> per settore (BIO&amp;TECH)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5C21B1E-D9BE-4CFB-BE99-768478481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901" y="2638044"/>
            <a:ext cx="6011025" cy="3101983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In contrasto agli altri settori, il </a:t>
            </a:r>
            <a:r>
              <a:rPr lang="it-IT" b="1" dirty="0"/>
              <a:t>settore </a:t>
            </a:r>
            <a:r>
              <a:rPr lang="it-IT" b="1" dirty="0" err="1"/>
              <a:t>Bio&amp;Tech</a:t>
            </a:r>
            <a:r>
              <a:rPr lang="it-IT" b="1" dirty="0"/>
              <a:t> </a:t>
            </a:r>
            <a:r>
              <a:rPr lang="it-IT" dirty="0"/>
              <a:t>presenta una </a:t>
            </a:r>
            <a:r>
              <a:rPr lang="it-IT" b="1" dirty="0"/>
              <a:t>discreta </a:t>
            </a:r>
            <a:r>
              <a:rPr lang="it-IT" b="1" dirty="0" err="1"/>
              <a:t>incorrelazione</a:t>
            </a:r>
            <a:r>
              <a:rPr lang="it-IT" b="1" dirty="0"/>
              <a:t> </a:t>
            </a:r>
            <a:r>
              <a:rPr lang="it-IT" dirty="0"/>
              <a:t>tra i titoli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Nel periodo di </a:t>
            </a:r>
            <a:r>
              <a:rPr lang="it-IT" b="1" dirty="0"/>
              <a:t>crisi</a:t>
            </a:r>
            <a:r>
              <a:rPr lang="it-IT" dirty="0"/>
              <a:t> i CCR di </a:t>
            </a:r>
            <a:r>
              <a:rPr lang="it-IT" b="1" dirty="0"/>
              <a:t>Diasorin</a:t>
            </a:r>
            <a:r>
              <a:rPr lang="it-IT" dirty="0"/>
              <a:t> sono risultati nettamente </a:t>
            </a:r>
            <a:r>
              <a:rPr lang="it-IT" b="1" dirty="0"/>
              <a:t>superiori</a:t>
            </a:r>
            <a:r>
              <a:rPr lang="it-IT" dirty="0"/>
              <a:t> a quelli di </a:t>
            </a:r>
            <a:r>
              <a:rPr lang="it-IT" b="1" dirty="0"/>
              <a:t>Recordati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In generale il </a:t>
            </a:r>
            <a:r>
              <a:rPr lang="it-IT" b="1" dirty="0"/>
              <a:t>settore </a:t>
            </a:r>
            <a:r>
              <a:rPr lang="it-IT" b="1" dirty="0" err="1"/>
              <a:t>Bio&amp;Tech</a:t>
            </a:r>
            <a:r>
              <a:rPr lang="it-IT" b="1" dirty="0"/>
              <a:t> non ha risentito </a:t>
            </a:r>
            <a:r>
              <a:rPr lang="it-IT" dirty="0"/>
              <a:t>degli effetti della </a:t>
            </a:r>
            <a:r>
              <a:rPr lang="it-IT" b="1" dirty="0"/>
              <a:t>crisi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6CB8BEF-ECB1-49D8-9031-AEDE769F3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651" y="2540186"/>
            <a:ext cx="4487476" cy="364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48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D68B10-CCF9-410C-880B-3AA9A32A2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Ccr</a:t>
            </a:r>
            <a:r>
              <a:rPr lang="it-IT" dirty="0"/>
              <a:t> mensili AGGREGATI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C6C0BC5-FBF7-4807-8D93-D51520104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973" y="2578309"/>
            <a:ext cx="6284944" cy="360924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E0820299-202F-49BF-AABF-AF44B5DC5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736" y="2872550"/>
            <a:ext cx="3096847" cy="302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68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B51D83-C120-4DCF-97B8-5C895A5D2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Ccr</a:t>
            </a:r>
            <a:r>
              <a:rPr lang="it-IT" dirty="0"/>
              <a:t> mensili aggregati </a:t>
            </a:r>
            <a:br>
              <a:rPr lang="it-IT" dirty="0"/>
            </a:br>
            <a:r>
              <a:rPr lang="it-IT" dirty="0"/>
              <a:t>(statistiche principali)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721D0B4-9EBD-4616-865E-44F26CF7D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055" y="3429000"/>
            <a:ext cx="8572004" cy="1571534"/>
          </a:xfrm>
          <a:prstGeom prst="rect">
            <a:avLst/>
          </a:prstGeo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BC650E8B-6EA8-4062-B7EC-051C2C43436B}"/>
              </a:ext>
            </a:extLst>
          </p:cNvPr>
          <p:cNvCxnSpPr/>
          <p:nvPr/>
        </p:nvCxnSpPr>
        <p:spPr>
          <a:xfrm flipV="1">
            <a:off x="2333897" y="4939574"/>
            <a:ext cx="583475" cy="65132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E77C717-EE01-4489-98D0-3F64A5BD972F}"/>
              </a:ext>
            </a:extLst>
          </p:cNvPr>
          <p:cNvSpPr txBox="1"/>
          <p:nvPr/>
        </p:nvSpPr>
        <p:spPr>
          <a:xfrm>
            <a:off x="1536319" y="5590903"/>
            <a:ext cx="1595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B050"/>
                </a:solidFill>
              </a:rPr>
              <a:t>Media Massima</a:t>
            </a:r>
          </a:p>
          <a:p>
            <a:pPr algn="ctr"/>
            <a:r>
              <a:rPr lang="it-IT" dirty="0">
                <a:solidFill>
                  <a:srgbClr val="00B050"/>
                </a:solidFill>
              </a:rPr>
              <a:t>DIA.MI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E0F4F704-D84B-4B46-99CB-6240C484E148}"/>
              </a:ext>
            </a:extLst>
          </p:cNvPr>
          <p:cNvCxnSpPr>
            <a:cxnSpLocks/>
          </p:cNvCxnSpPr>
          <p:nvPr/>
        </p:nvCxnSpPr>
        <p:spPr>
          <a:xfrm>
            <a:off x="1943753" y="2836308"/>
            <a:ext cx="574766" cy="8276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712AA3C-7FEE-4A4B-B46F-262D0E972E7E}"/>
              </a:ext>
            </a:extLst>
          </p:cNvPr>
          <p:cNvSpPr txBox="1"/>
          <p:nvPr/>
        </p:nvSpPr>
        <p:spPr>
          <a:xfrm>
            <a:off x="966651" y="2217958"/>
            <a:ext cx="1820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</a:rPr>
              <a:t>Media minima</a:t>
            </a:r>
          </a:p>
          <a:p>
            <a:pPr algn="ctr"/>
            <a:r>
              <a:rPr lang="it-IT" dirty="0">
                <a:solidFill>
                  <a:srgbClr val="FF0000"/>
                </a:solidFill>
              </a:rPr>
              <a:t>TEN.MI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5874C23-8A3F-48D2-AB1F-6391C9817B6F}"/>
              </a:ext>
            </a:extLst>
          </p:cNvPr>
          <p:cNvSpPr txBox="1"/>
          <p:nvPr/>
        </p:nvSpPr>
        <p:spPr>
          <a:xfrm>
            <a:off x="6283772" y="5587923"/>
            <a:ext cx="2254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B050"/>
                </a:solidFill>
              </a:rPr>
              <a:t>DEV STD Minima</a:t>
            </a:r>
          </a:p>
          <a:p>
            <a:pPr algn="ctr"/>
            <a:r>
              <a:rPr lang="it-IT" dirty="0">
                <a:solidFill>
                  <a:srgbClr val="00B050"/>
                </a:solidFill>
              </a:rPr>
              <a:t>REC.MI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5462CAB5-C6E5-48B3-96FF-9A7983FB9992}"/>
              </a:ext>
            </a:extLst>
          </p:cNvPr>
          <p:cNvCxnSpPr>
            <a:cxnSpLocks/>
          </p:cNvCxnSpPr>
          <p:nvPr/>
        </p:nvCxnSpPr>
        <p:spPr>
          <a:xfrm flipH="1" flipV="1">
            <a:off x="6914606" y="4667794"/>
            <a:ext cx="496389" cy="87706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D2AA211-83E5-483E-B00C-DFA436F8E7F9}"/>
              </a:ext>
            </a:extLst>
          </p:cNvPr>
          <p:cNvSpPr txBox="1"/>
          <p:nvPr/>
        </p:nvSpPr>
        <p:spPr>
          <a:xfrm>
            <a:off x="5979717" y="2541123"/>
            <a:ext cx="2215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</a:rPr>
              <a:t>DEV STD Massima</a:t>
            </a:r>
          </a:p>
          <a:p>
            <a:pPr algn="ctr"/>
            <a:r>
              <a:rPr lang="it-IT" dirty="0">
                <a:solidFill>
                  <a:srgbClr val="FF0000"/>
                </a:solidFill>
              </a:rPr>
              <a:t>AZM.MI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923D33A0-C90B-4FF7-89B6-BB3C9CC4E784}"/>
              </a:ext>
            </a:extLst>
          </p:cNvPr>
          <p:cNvCxnSpPr>
            <a:cxnSpLocks/>
          </p:cNvCxnSpPr>
          <p:nvPr/>
        </p:nvCxnSpPr>
        <p:spPr>
          <a:xfrm flipH="1">
            <a:off x="6914606" y="3250147"/>
            <a:ext cx="78377" cy="11761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5755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D68B10-CCF9-410C-880B-3AA9A32A2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Analisi DI CORRELAZIONE TRA I CCR mensili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5C21B1E-D9BE-4CFB-BE99-768478481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901" y="2638044"/>
            <a:ext cx="6011025" cy="3101983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Come osservato in precedenza la </a:t>
            </a:r>
            <a:r>
              <a:rPr lang="it-IT" b="1" dirty="0"/>
              <a:t>correlazione</a:t>
            </a:r>
            <a:r>
              <a:rPr lang="it-IT" dirty="0"/>
              <a:t> </a:t>
            </a:r>
            <a:r>
              <a:rPr lang="it-IT" b="1" dirty="0"/>
              <a:t>tra titoli dello stesso settore </a:t>
            </a:r>
            <a:r>
              <a:rPr lang="it-IT" dirty="0"/>
              <a:t>è molto più </a:t>
            </a:r>
            <a:r>
              <a:rPr lang="it-IT" b="1" dirty="0"/>
              <a:t>forte</a:t>
            </a:r>
            <a:r>
              <a:rPr lang="it-IT" dirty="0"/>
              <a:t> nei settori </a:t>
            </a:r>
            <a:r>
              <a:rPr lang="it-IT" b="1" dirty="0" err="1"/>
              <a:t>oil&amp;gas</a:t>
            </a:r>
            <a:r>
              <a:rPr lang="it-IT" dirty="0"/>
              <a:t> e </a:t>
            </a:r>
            <a:r>
              <a:rPr lang="it-IT" b="1" dirty="0" err="1"/>
              <a:t>finance</a:t>
            </a:r>
            <a:r>
              <a:rPr lang="it-IT" dirty="0"/>
              <a:t> che nel settore </a:t>
            </a:r>
            <a:r>
              <a:rPr lang="it-IT" dirty="0" err="1"/>
              <a:t>bio&amp;tech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La </a:t>
            </a:r>
            <a:r>
              <a:rPr lang="it-IT" b="1" dirty="0"/>
              <a:t>correlazione più forte </a:t>
            </a:r>
            <a:r>
              <a:rPr lang="it-IT" dirty="0"/>
              <a:t>si osserva nel </a:t>
            </a:r>
            <a:r>
              <a:rPr lang="it-IT" b="1" dirty="0"/>
              <a:t>settore </a:t>
            </a:r>
            <a:r>
              <a:rPr lang="it-IT" b="1" dirty="0" err="1"/>
              <a:t>finance</a:t>
            </a:r>
            <a:r>
              <a:rPr lang="it-IT" b="1" dirty="0"/>
              <a:t> </a:t>
            </a:r>
            <a:r>
              <a:rPr lang="it-IT" dirty="0"/>
              <a:t>(titoli EXO.MI e AZM.MI)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Si osserva invece una </a:t>
            </a:r>
            <a:r>
              <a:rPr lang="it-IT" b="1" dirty="0"/>
              <a:t>discreta </a:t>
            </a:r>
            <a:r>
              <a:rPr lang="it-IT" b="1" dirty="0" err="1"/>
              <a:t>incorrelazione</a:t>
            </a:r>
            <a:r>
              <a:rPr lang="it-IT" b="1" dirty="0"/>
              <a:t> </a:t>
            </a:r>
            <a:r>
              <a:rPr lang="it-IT" dirty="0"/>
              <a:t>tra i CCR dei titoli nel </a:t>
            </a:r>
            <a:r>
              <a:rPr lang="it-IT" b="1" dirty="0"/>
              <a:t>settore </a:t>
            </a:r>
            <a:r>
              <a:rPr lang="it-IT" b="1" dirty="0" err="1"/>
              <a:t>bio&amp;tech</a:t>
            </a:r>
            <a:endParaRPr lang="it-IT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691E564-BF0A-4896-85A7-8C30533F4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926" y="2443116"/>
            <a:ext cx="4935877" cy="390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20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D68B10-CCF9-410C-880B-3AA9A32A2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Analisi dei </a:t>
            </a:r>
            <a:r>
              <a:rPr lang="it-IT" dirty="0" err="1"/>
              <a:t>ccr</a:t>
            </a:r>
            <a:r>
              <a:rPr lang="it-IT" dirty="0"/>
              <a:t> AGGREGATI (BOXPLOT)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5C21B1E-D9BE-4CFB-BE99-768478481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901" y="2638044"/>
            <a:ext cx="6011025" cy="374533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dirty="0"/>
              <a:t>TEN.MI e AZM.MI</a:t>
            </a:r>
            <a:r>
              <a:rPr lang="it-IT" b="1" dirty="0"/>
              <a:t> </a:t>
            </a:r>
            <a:r>
              <a:rPr lang="it-IT" dirty="0"/>
              <a:t>presentano i </a:t>
            </a:r>
            <a:r>
              <a:rPr lang="it-IT" b="1" dirty="0"/>
              <a:t>minimi</a:t>
            </a:r>
            <a:r>
              <a:rPr lang="it-IT" dirty="0"/>
              <a:t> </a:t>
            </a:r>
            <a:r>
              <a:rPr lang="it-IT" b="1" dirty="0"/>
              <a:t>più marcati </a:t>
            </a:r>
            <a:r>
              <a:rPr lang="it-IT" dirty="0"/>
              <a:t>e in REC.MI il </a:t>
            </a:r>
            <a:r>
              <a:rPr lang="it-IT" b="1" dirty="0"/>
              <a:t>minimo meno marcato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Il </a:t>
            </a:r>
            <a:r>
              <a:rPr lang="it-IT" b="1" dirty="0"/>
              <a:t>CCR</a:t>
            </a:r>
            <a:r>
              <a:rPr lang="it-IT" dirty="0"/>
              <a:t> mensile </a:t>
            </a:r>
            <a:r>
              <a:rPr lang="it-IT" b="1" dirty="0"/>
              <a:t>minimo</a:t>
            </a:r>
            <a:r>
              <a:rPr lang="it-IT" dirty="0"/>
              <a:t> di AZM rappresenta un </a:t>
            </a:r>
            <a:r>
              <a:rPr lang="it-IT" b="1" dirty="0" err="1"/>
              <a:t>outlier</a:t>
            </a:r>
            <a:r>
              <a:rPr lang="it-IT" dirty="0"/>
              <a:t>, mentre quello di TEN no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b="1" dirty="0"/>
              <a:t>Maggior presenza</a:t>
            </a:r>
            <a:r>
              <a:rPr lang="it-IT" dirty="0"/>
              <a:t>, più o meno marcata, di </a:t>
            </a:r>
            <a:r>
              <a:rPr lang="it-IT" b="1" dirty="0"/>
              <a:t>CCR</a:t>
            </a:r>
            <a:r>
              <a:rPr lang="it-IT" dirty="0"/>
              <a:t> mensili </a:t>
            </a:r>
            <a:r>
              <a:rPr lang="it-IT" b="1" dirty="0"/>
              <a:t>positivi</a:t>
            </a:r>
            <a:r>
              <a:rPr lang="it-IT" dirty="0"/>
              <a:t> nelle </a:t>
            </a:r>
            <a:r>
              <a:rPr lang="it-IT" b="1" dirty="0"/>
              <a:t>distribuzioni del settore </a:t>
            </a:r>
            <a:r>
              <a:rPr lang="it-IT" b="1" dirty="0" err="1"/>
              <a:t>bio&amp;tech</a:t>
            </a:r>
            <a:r>
              <a:rPr lang="it-IT" b="1" dirty="0"/>
              <a:t> e </a:t>
            </a:r>
            <a:r>
              <a:rPr lang="it-IT" b="1" dirty="0" err="1"/>
              <a:t>finance</a:t>
            </a:r>
            <a:r>
              <a:rPr lang="it-IT" dirty="0"/>
              <a:t>, e viceversa nel settore </a:t>
            </a:r>
            <a:r>
              <a:rPr lang="it-IT" dirty="0" err="1"/>
              <a:t>oil&amp;gas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TEN.MI,  AZM.MI e DIA.MI presentano i </a:t>
            </a:r>
            <a:r>
              <a:rPr lang="it-IT" b="1" dirty="0"/>
              <a:t>range di distribuzione </a:t>
            </a:r>
            <a:r>
              <a:rPr lang="it-IT" dirty="0"/>
              <a:t>dei CCR più </a:t>
            </a:r>
            <a:r>
              <a:rPr lang="it-IT" b="1" dirty="0"/>
              <a:t>ampi</a:t>
            </a:r>
            <a:r>
              <a:rPr lang="it-IT" dirty="0"/>
              <a:t>, mentre nei restanti titoli troviamo </a:t>
            </a:r>
            <a:r>
              <a:rPr lang="it-IT" b="1" dirty="0"/>
              <a:t>range</a:t>
            </a:r>
            <a:r>
              <a:rPr lang="it-IT" dirty="0"/>
              <a:t> più </a:t>
            </a:r>
            <a:r>
              <a:rPr lang="it-IT" b="1" dirty="0"/>
              <a:t>compressi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BFC70F8-31D4-4C6D-84A1-6328B6EC5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775" y="2428851"/>
            <a:ext cx="4847794" cy="381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69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3BE05B-6590-45B3-A9AC-B75D2AC46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PREDICTIVE ANALYTICS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D52DD1B-EE75-4F3F-A683-1A4A6A03E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Organizzazione dei dati:</a:t>
            </a: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8F84E9F5-4288-4645-BAA1-4675F49B4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494598"/>
              </p:ext>
            </p:extLst>
          </p:nvPr>
        </p:nvGraphicFramePr>
        <p:xfrm>
          <a:off x="1591347" y="3289875"/>
          <a:ext cx="900930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5329">
                  <a:extLst>
                    <a:ext uri="{9D8B030D-6E8A-4147-A177-3AD203B41FA5}">
                      <a16:colId xmlns:a16="http://schemas.microsoft.com/office/drawing/2014/main" val="965901313"/>
                    </a:ext>
                  </a:extLst>
                </a:gridCol>
                <a:gridCol w="2873829">
                  <a:extLst>
                    <a:ext uri="{9D8B030D-6E8A-4147-A177-3AD203B41FA5}">
                      <a16:colId xmlns:a16="http://schemas.microsoft.com/office/drawing/2014/main" val="1390881164"/>
                    </a:ext>
                  </a:extLst>
                </a:gridCol>
                <a:gridCol w="3910148">
                  <a:extLst>
                    <a:ext uri="{9D8B030D-6E8A-4147-A177-3AD203B41FA5}">
                      <a16:colId xmlns:a16="http://schemas.microsoft.com/office/drawing/2014/main" val="34077441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Classe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Durata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Periodo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18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Training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80 mesi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Ottobre 2010 – Maggio 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699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Test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30 mesi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Giugno 2017 – Dicembre 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362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Forecasting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10 mesi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Gennaio 2020 – Ottobre 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2782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6181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EA1F87-6B95-4AD1-988C-53D7DC7A6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PREDICTIVE ANALYTICS (</a:t>
            </a:r>
            <a:r>
              <a:rPr lang="it-IT" dirty="0" err="1"/>
              <a:t>arima</a:t>
            </a:r>
            <a:r>
              <a:rPr lang="it-IT" dirty="0"/>
              <a:t>)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972A63D-C28F-45AB-9235-ED4E26C65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1059" y="4458676"/>
            <a:ext cx="3249881" cy="1580681"/>
          </a:xfr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094E5EC1-6E44-4D4A-B611-271D21BE1323}"/>
              </a:ext>
            </a:extLst>
          </p:cNvPr>
          <p:cNvSpPr txBox="1">
            <a:spLocks/>
          </p:cNvSpPr>
          <p:nvPr/>
        </p:nvSpPr>
        <p:spPr>
          <a:xfrm>
            <a:off x="808313" y="2385496"/>
            <a:ext cx="10575374" cy="242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b="1" dirty="0"/>
              <a:t>Forecasting</a:t>
            </a:r>
            <a:r>
              <a:rPr lang="it-IT" dirty="0"/>
              <a:t> sulla base dei </a:t>
            </a:r>
            <a:r>
              <a:rPr lang="it-IT" b="1" dirty="0"/>
              <a:t>CCR</a:t>
            </a:r>
            <a:r>
              <a:rPr lang="it-IT" dirty="0"/>
              <a:t> di </a:t>
            </a:r>
            <a:r>
              <a:rPr lang="it-IT" b="1" dirty="0"/>
              <a:t>training</a:t>
            </a:r>
            <a:r>
              <a:rPr lang="it-IT" dirty="0"/>
              <a:t> con l’utilizzo dei </a:t>
            </a:r>
            <a:r>
              <a:rPr lang="it-IT" b="1" dirty="0"/>
              <a:t>modelli ARMA</a:t>
            </a:r>
            <a:r>
              <a:rPr lang="it-IT" dirty="0"/>
              <a:t>, dopo il confronto con i CCR di test, con </a:t>
            </a:r>
            <a:r>
              <a:rPr lang="it-IT" b="1" dirty="0"/>
              <a:t>minor RMSE per ogni stock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it-IT" b="1" dirty="0"/>
              <a:t>Forecasting sui 10 mesi</a:t>
            </a:r>
            <a:r>
              <a:rPr lang="it-IT" dirty="0"/>
              <a:t> utilizzando come base i dati di </a:t>
            </a:r>
            <a:r>
              <a:rPr lang="it-IT" b="1" dirty="0"/>
              <a:t>training e test set </a:t>
            </a:r>
            <a:r>
              <a:rPr lang="it-IT" dirty="0"/>
              <a:t>con i </a:t>
            </a:r>
            <a:r>
              <a:rPr lang="it-IT" b="1" dirty="0"/>
              <a:t>modelli trovati </a:t>
            </a:r>
            <a:r>
              <a:rPr lang="it-IT" dirty="0"/>
              <a:t>per ogni stock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b="1" dirty="0"/>
          </a:p>
          <a:p>
            <a:pPr marL="0" indent="0">
              <a:buFont typeface="Arial" panose="020B0604020202020204" pitchFamily="34" charset="0"/>
              <a:buNone/>
            </a:pP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331256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095246-1579-4E87-8004-CEAC41B25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INDICE AZIONARIO di riferimento: ftse mib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4C0861-47E3-4485-865E-156695398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902" y="2638044"/>
            <a:ext cx="5678516" cy="3101983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L’implementazione del progetto è stata prevista mediante l’utilizzo di stocks del mercato borsistico italiano, in particolare </a:t>
            </a:r>
            <a:r>
              <a:rPr lang="it-IT" b="1" dirty="0"/>
              <a:t>componenti</a:t>
            </a:r>
            <a:r>
              <a:rPr lang="it-IT" dirty="0"/>
              <a:t> dell’indice azionario </a:t>
            </a:r>
            <a:r>
              <a:rPr lang="it-IT" b="1" dirty="0"/>
              <a:t>FTSE MIB</a:t>
            </a:r>
          </a:p>
          <a:p>
            <a:pPr marL="0" indent="0">
              <a:buNone/>
            </a:pPr>
            <a:endParaRPr lang="it-IT" b="1" dirty="0"/>
          </a:p>
          <a:p>
            <a:pPr marL="0" indent="0">
              <a:buNone/>
            </a:pPr>
            <a:r>
              <a:rPr lang="it-IT" dirty="0"/>
              <a:t>Il </a:t>
            </a:r>
            <a:r>
              <a:rPr lang="it-IT" b="1" dirty="0"/>
              <a:t>FTSE MIB </a:t>
            </a:r>
            <a:r>
              <a:rPr lang="it-IT" dirty="0"/>
              <a:t>è il più significativo </a:t>
            </a:r>
            <a:r>
              <a:rPr lang="it-IT" b="1" dirty="0"/>
              <a:t>indice azionario </a:t>
            </a:r>
            <a:r>
              <a:rPr lang="it-IT" dirty="0"/>
              <a:t>della </a:t>
            </a:r>
            <a:r>
              <a:rPr lang="it-IT" b="1" dirty="0"/>
              <a:t>Borsa italiana</a:t>
            </a:r>
            <a:r>
              <a:rPr lang="it-IT" dirty="0"/>
              <a:t>. È il </a:t>
            </a:r>
            <a:r>
              <a:rPr lang="it-IT" b="1" dirty="0"/>
              <a:t>paniere</a:t>
            </a:r>
            <a:r>
              <a:rPr lang="it-IT" dirty="0"/>
              <a:t> che racchiude le azioni delle </a:t>
            </a:r>
            <a:r>
              <a:rPr lang="it-IT" b="1" dirty="0"/>
              <a:t>40 società italiane </a:t>
            </a:r>
            <a:r>
              <a:rPr lang="it-IT" b="0" i="0" dirty="0">
                <a:solidFill>
                  <a:srgbClr val="202122"/>
                </a:solidFill>
                <a:effectLst/>
              </a:rPr>
              <a:t>con maggiore capitalizzazione, flottante e liquidità</a:t>
            </a:r>
            <a:endParaRPr lang="it-IT" dirty="0"/>
          </a:p>
        </p:txBody>
      </p:sp>
      <p:pic>
        <p:nvPicPr>
          <p:cNvPr id="1026" name="Picture 2" descr="Piazza degli Affari - Wikipedia">
            <a:extLst>
              <a:ext uri="{FF2B5EF4-FFF2-40B4-BE49-F238E27FC236}">
                <a16:creationId xmlns:a16="http://schemas.microsoft.com/office/drawing/2014/main" id="{E7E7D71B-6401-40FB-ACEF-CEBE773E2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668" y="2638044"/>
            <a:ext cx="3735977" cy="280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4A068E2-B1DD-412E-B72D-1DF8EA85F2E0}"/>
              </a:ext>
            </a:extLst>
          </p:cNvPr>
          <p:cNvSpPr txBox="1"/>
          <p:nvPr/>
        </p:nvSpPr>
        <p:spPr>
          <a:xfrm>
            <a:off x="8007530" y="5432250"/>
            <a:ext cx="3100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Sede della Borsa di Milano, Piazza Affari</a:t>
            </a:r>
          </a:p>
        </p:txBody>
      </p:sp>
    </p:spTree>
    <p:extLst>
      <p:ext uri="{BB962C8B-B14F-4D97-AF65-F5344CB8AC3E}">
        <p14:creationId xmlns:p14="http://schemas.microsoft.com/office/powerpoint/2010/main" val="1513373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3A1A6C-A18B-4225-B1C3-744590942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PREDICTIVE ANALYTICS (ARIMA) esempio TEN.MI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1BCF392-C259-4984-8793-8D3F7AE16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88" y="2341251"/>
            <a:ext cx="4706003" cy="422002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8A9A75A-C441-420C-B467-80673B030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546" y="2341251"/>
            <a:ext cx="4751388" cy="4220024"/>
          </a:xfrm>
          <a:prstGeom prst="rect">
            <a:avLst/>
          </a:prstGeom>
        </p:spPr>
      </p:pic>
      <p:sp>
        <p:nvSpPr>
          <p:cNvPr id="8" name="Freccia destra con strisce 7">
            <a:extLst>
              <a:ext uri="{FF2B5EF4-FFF2-40B4-BE49-F238E27FC236}">
                <a16:creationId xmlns:a16="http://schemas.microsoft.com/office/drawing/2014/main" id="{3B7A2307-54B8-4C96-84F6-7B295E7E03D6}"/>
              </a:ext>
            </a:extLst>
          </p:cNvPr>
          <p:cNvSpPr/>
          <p:nvPr/>
        </p:nvSpPr>
        <p:spPr>
          <a:xfrm>
            <a:off x="5705436" y="3846546"/>
            <a:ext cx="1006764" cy="61883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8565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3A1A6C-A18B-4225-B1C3-744590942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PREDICTIVE ANALYTICS (ARIMA) esempio TEN.MI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DD46C86-173E-403B-8BAC-31F005B9A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710" y="3477265"/>
            <a:ext cx="1714739" cy="15051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90C8C60-CC17-4584-B1FC-14A006A28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5878" y="2511893"/>
            <a:ext cx="3868537" cy="3435905"/>
          </a:xfrm>
          <a:prstGeom prst="rect">
            <a:avLst/>
          </a:prstGeom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217404B-B02D-4BBC-BE2D-696A9CF80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1572" y="2985245"/>
            <a:ext cx="4618710" cy="27003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b="1" dirty="0"/>
              <a:t>Discrepanza</a:t>
            </a:r>
            <a:r>
              <a:rPr lang="it-IT" dirty="0"/>
              <a:t> tra </a:t>
            </a:r>
            <a:r>
              <a:rPr lang="it-IT" b="1" dirty="0"/>
              <a:t>valori reali </a:t>
            </a:r>
            <a:r>
              <a:rPr lang="it-IT" dirty="0"/>
              <a:t>e </a:t>
            </a:r>
            <a:r>
              <a:rPr lang="it-IT" b="1" dirty="0"/>
              <a:t>valori predetti </a:t>
            </a:r>
            <a:r>
              <a:rPr lang="it-IT" dirty="0"/>
              <a:t>causata dagli </a:t>
            </a:r>
            <a:r>
              <a:rPr lang="it-IT" b="1" dirty="0"/>
              <a:t>avvenimenti del 2020</a:t>
            </a:r>
            <a:r>
              <a:rPr lang="it-IT" dirty="0"/>
              <a:t>, che hanno influito molto sulla </a:t>
            </a:r>
            <a:r>
              <a:rPr lang="it-IT" b="1" dirty="0"/>
              <a:t>stagionalità</a:t>
            </a:r>
            <a:r>
              <a:rPr lang="it-IT" dirty="0"/>
              <a:t> dei ritorni e quindi hanno contribuito a creare un </a:t>
            </a:r>
            <a:r>
              <a:rPr lang="it-IT" b="1" dirty="0"/>
              <a:t>modello di predizione non efficace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Questo è possibile notarlo anche per la </a:t>
            </a:r>
            <a:r>
              <a:rPr lang="it-IT" b="1" dirty="0"/>
              <a:t>maggior parte degli altri stocks</a:t>
            </a:r>
          </a:p>
        </p:txBody>
      </p:sp>
    </p:spTree>
    <p:extLst>
      <p:ext uri="{BB962C8B-B14F-4D97-AF65-F5344CB8AC3E}">
        <p14:creationId xmlns:p14="http://schemas.microsoft.com/office/powerpoint/2010/main" val="3912668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3A1A6C-A18B-4225-B1C3-744590942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PREDICTIVE ANALYTICS (ARIMA) esempio SETTORE BIO&amp;TECH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38FAED2-4D4B-4152-A5C4-8106466CE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602" y="3566155"/>
            <a:ext cx="4206293" cy="242883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CB6F91E-DB84-4FE7-BD7C-6C5DEA01FA5D}"/>
              </a:ext>
            </a:extLst>
          </p:cNvPr>
          <p:cNvSpPr txBox="1"/>
          <p:nvPr/>
        </p:nvSpPr>
        <p:spPr>
          <a:xfrm>
            <a:off x="2936547" y="6041690"/>
            <a:ext cx="89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DIA.MI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F787191-3FE5-40B2-96C7-53AD17021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393" y="3566155"/>
            <a:ext cx="4132235" cy="242883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AFCC5AB-3B1C-44F4-B99A-43B4181B91A3}"/>
              </a:ext>
            </a:extLst>
          </p:cNvPr>
          <p:cNvSpPr txBox="1"/>
          <p:nvPr/>
        </p:nvSpPr>
        <p:spPr>
          <a:xfrm>
            <a:off x="8025785" y="5994985"/>
            <a:ext cx="89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REC.MI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C7B335C-273D-4504-BB31-8CACA9139C6F}"/>
              </a:ext>
            </a:extLst>
          </p:cNvPr>
          <p:cNvSpPr txBox="1"/>
          <p:nvPr/>
        </p:nvSpPr>
        <p:spPr>
          <a:xfrm>
            <a:off x="1006762" y="2739447"/>
            <a:ext cx="9448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Predizione efficacie </a:t>
            </a:r>
            <a:r>
              <a:rPr lang="it-IT" dirty="0"/>
              <a:t>per il </a:t>
            </a:r>
            <a:r>
              <a:rPr lang="it-IT" b="1" dirty="0"/>
              <a:t>settore </a:t>
            </a:r>
            <a:r>
              <a:rPr lang="it-IT" b="1" dirty="0" err="1"/>
              <a:t>bio&amp;tech</a:t>
            </a:r>
            <a:r>
              <a:rPr lang="it-IT" b="1" dirty="0"/>
              <a:t> </a:t>
            </a:r>
            <a:r>
              <a:rPr lang="it-IT" dirty="0"/>
              <a:t>perché la </a:t>
            </a:r>
            <a:r>
              <a:rPr lang="it-IT" b="1" dirty="0"/>
              <a:t>stagionalità</a:t>
            </a:r>
            <a:r>
              <a:rPr lang="it-IT" dirty="0"/>
              <a:t> dei CCR dei titoli </a:t>
            </a:r>
            <a:r>
              <a:rPr lang="it-IT" b="1" dirty="0"/>
              <a:t>non</a:t>
            </a:r>
            <a:r>
              <a:rPr lang="it-IT" dirty="0"/>
              <a:t> è stata </a:t>
            </a:r>
            <a:r>
              <a:rPr lang="it-IT" b="1" dirty="0"/>
              <a:t>influenzata</a:t>
            </a:r>
            <a:r>
              <a:rPr lang="it-IT" dirty="0"/>
              <a:t> dalla </a:t>
            </a:r>
            <a:r>
              <a:rPr lang="it-IT" b="1" dirty="0"/>
              <a:t>crisi</a:t>
            </a:r>
          </a:p>
        </p:txBody>
      </p:sp>
    </p:spTree>
    <p:extLst>
      <p:ext uri="{BB962C8B-B14F-4D97-AF65-F5344CB8AC3E}">
        <p14:creationId xmlns:p14="http://schemas.microsoft.com/office/powerpoint/2010/main" val="3942128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CFA93D-ACB8-4B1E-BBDF-C83532654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PORTFOLIO OPTIMIZATION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2FAE124-E0AF-4842-AE9B-9BC65B2CCB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093" y="2939539"/>
            <a:ext cx="3831532" cy="2554355"/>
          </a:xfr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09446041-1083-422C-AF59-9FFDF4C00000}"/>
              </a:ext>
            </a:extLst>
          </p:cNvPr>
          <p:cNvSpPr txBox="1">
            <a:spLocks/>
          </p:cNvSpPr>
          <p:nvPr/>
        </p:nvSpPr>
        <p:spPr>
          <a:xfrm>
            <a:off x="5274897" y="2798242"/>
            <a:ext cx="5776280" cy="3095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b="1" dirty="0"/>
              <a:t>Data di costituzione portfolio: Gennaio 2020 </a:t>
            </a:r>
            <a:r>
              <a:rPr lang="it-IT" dirty="0"/>
              <a:t>(inizio degli </a:t>
            </a:r>
            <a:r>
              <a:rPr lang="it-IT" i="1" dirty="0"/>
              <a:t>l </a:t>
            </a:r>
            <a:r>
              <a:rPr lang="it-IT" dirty="0"/>
              <a:t>mesi)</a:t>
            </a:r>
            <a:r>
              <a:rPr lang="it-IT" b="1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it-IT" b="1" dirty="0"/>
              <a:t>Calcolo dei pesi del portfolio secondo il modello di </a:t>
            </a:r>
            <a:r>
              <a:rPr lang="it-IT" b="1" dirty="0" err="1"/>
              <a:t>Markowitz</a:t>
            </a:r>
            <a:r>
              <a:rPr lang="it-IT" b="1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/>
              <a:t>Assenza dei titoli EXO.MI, TEN.MI, AZM.MI (Il settore Finance è risultato ignorato)</a:t>
            </a:r>
          </a:p>
        </p:txBody>
      </p:sp>
    </p:spTree>
    <p:extLst>
      <p:ext uri="{BB962C8B-B14F-4D97-AF65-F5344CB8AC3E}">
        <p14:creationId xmlns:p14="http://schemas.microsoft.com/office/powerpoint/2010/main" val="3899921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CFA93D-ACB8-4B1E-BBDF-C83532654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PORTFOLIO OPTIMIZATION/MANAGEMENT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09446041-1083-422C-AF59-9FFDF4C00000}"/>
              </a:ext>
            </a:extLst>
          </p:cNvPr>
          <p:cNvSpPr txBox="1">
            <a:spLocks/>
          </p:cNvSpPr>
          <p:nvPr/>
        </p:nvSpPr>
        <p:spPr>
          <a:xfrm>
            <a:off x="5265660" y="2434061"/>
            <a:ext cx="5776280" cy="15745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dirty="0"/>
              <a:t>Costituzione della </a:t>
            </a:r>
            <a:r>
              <a:rPr lang="it-IT" b="1" dirty="0"/>
              <a:t>frontiera efficiente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/>
              <a:t>Il </a:t>
            </a:r>
            <a:r>
              <a:rPr lang="it-IT" b="1" dirty="0"/>
              <a:t>market portfolio </a:t>
            </a:r>
            <a:r>
              <a:rPr lang="it-IT" dirty="0"/>
              <a:t>ha un ritorno atteso di circa il 15% e un rischio di circa 0.2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0179B53-7445-4EA0-AC17-6E0894E36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75" y="2317441"/>
            <a:ext cx="3314007" cy="205585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BD19B2E-6708-457B-A590-0C1B89DA5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375" y="4457432"/>
            <a:ext cx="3314007" cy="2143388"/>
          </a:xfrm>
          <a:prstGeom prst="rect">
            <a:avLst/>
          </a:prstGeom>
        </p:spPr>
      </p:pic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39CF6B4F-B8AE-4AA2-9F71-F7B35974806D}"/>
              </a:ext>
            </a:extLst>
          </p:cNvPr>
          <p:cNvSpPr txBox="1">
            <a:spLocks/>
          </p:cNvSpPr>
          <p:nvPr/>
        </p:nvSpPr>
        <p:spPr>
          <a:xfrm>
            <a:off x="5265660" y="4704589"/>
            <a:ext cx="5776280" cy="15745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dirty="0"/>
              <a:t>Strategia di investimento </a:t>
            </a:r>
            <a:r>
              <a:rPr lang="it-IT" b="1" dirty="0" err="1"/>
              <a:t>buy</a:t>
            </a:r>
            <a:r>
              <a:rPr lang="it-IT" b="1" dirty="0"/>
              <a:t> and </a:t>
            </a:r>
            <a:r>
              <a:rPr lang="it-IT" b="1" dirty="0" err="1"/>
              <a:t>hold</a:t>
            </a:r>
            <a:r>
              <a:rPr lang="it-IT" b="1" dirty="0"/>
              <a:t> </a:t>
            </a:r>
            <a:r>
              <a:rPr lang="it-IT" dirty="0"/>
              <a:t>dalla costituzione del portfolio fino alla fine della finestra temporale in analisi</a:t>
            </a:r>
            <a:endParaRPr lang="it-IT" b="1" dirty="0"/>
          </a:p>
          <a:p>
            <a:pPr marL="0" indent="0">
              <a:buFont typeface="Arial" panose="020B0604020202020204" pitchFamily="34" charset="0"/>
              <a:buNone/>
            </a:pPr>
            <a:endParaRPr lang="it-IT" dirty="0"/>
          </a:p>
          <a:p>
            <a:pPr marL="0" indent="0">
              <a:buFont typeface="Arial" panose="020B0604020202020204" pitchFamily="34" charset="0"/>
              <a:buNone/>
            </a:pPr>
            <a:endParaRPr lang="it-IT" dirty="0"/>
          </a:p>
        </p:txBody>
      </p:sp>
      <p:graphicFrame>
        <p:nvGraphicFramePr>
          <p:cNvPr id="12" name="Tabella 12">
            <a:extLst>
              <a:ext uri="{FF2B5EF4-FFF2-40B4-BE49-F238E27FC236}">
                <a16:creationId xmlns:a16="http://schemas.microsoft.com/office/drawing/2014/main" id="{27C48E79-7B78-43FE-8958-1789CB57C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23989"/>
              </p:ext>
            </p:extLst>
          </p:nvPr>
        </p:nvGraphicFramePr>
        <p:xfrm>
          <a:off x="5973754" y="5545322"/>
          <a:ext cx="4360092" cy="7416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0046">
                  <a:extLst>
                    <a:ext uri="{9D8B030D-6E8A-4147-A177-3AD203B41FA5}">
                      <a16:colId xmlns:a16="http://schemas.microsoft.com/office/drawing/2014/main" val="2134329269"/>
                    </a:ext>
                  </a:extLst>
                </a:gridCol>
                <a:gridCol w="2180046">
                  <a:extLst>
                    <a:ext uri="{9D8B030D-6E8A-4147-A177-3AD203B41FA5}">
                      <a16:colId xmlns:a16="http://schemas.microsoft.com/office/drawing/2014/main" val="2499873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b="0" dirty="0"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5000€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169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Costi di transazione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4002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839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B2569E-D5D1-4215-8149-2EBAB2A05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Portfolio management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060893-CEAE-427B-ABD5-8DE42B35B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Sommario dell’investimento:</a:t>
            </a:r>
          </a:p>
          <a:p>
            <a:pPr marL="0" indent="0">
              <a:buNone/>
            </a:pPr>
            <a:endParaRPr lang="it-IT" dirty="0"/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EDF24FB6-0264-43E0-AB12-F5D3302D14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929343"/>
              </p:ext>
            </p:extLst>
          </p:nvPr>
        </p:nvGraphicFramePr>
        <p:xfrm>
          <a:off x="804092" y="3274776"/>
          <a:ext cx="5736045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2015">
                  <a:extLst>
                    <a:ext uri="{9D8B030D-6E8A-4147-A177-3AD203B41FA5}">
                      <a16:colId xmlns:a16="http://schemas.microsoft.com/office/drawing/2014/main" val="2349822845"/>
                    </a:ext>
                  </a:extLst>
                </a:gridCol>
                <a:gridCol w="1912015">
                  <a:extLst>
                    <a:ext uri="{9D8B030D-6E8A-4147-A177-3AD203B41FA5}">
                      <a16:colId xmlns:a16="http://schemas.microsoft.com/office/drawing/2014/main" val="2738674128"/>
                    </a:ext>
                  </a:extLst>
                </a:gridCol>
                <a:gridCol w="1912015">
                  <a:extLst>
                    <a:ext uri="{9D8B030D-6E8A-4147-A177-3AD203B41FA5}">
                      <a16:colId xmlns:a16="http://schemas.microsoft.com/office/drawing/2014/main" val="1698918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Titolo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Quote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Investimento totale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721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TEN.MI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269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ENI.MI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1989.43 €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31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EXO.MI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126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AZM.MI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309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REC.MI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1370.46 €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976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DIA.MI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1500.57 €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116810"/>
                  </a:ext>
                </a:extLst>
              </a:tr>
            </a:tbl>
          </a:graphicData>
        </a:graphic>
      </p:graphicFrame>
      <p:graphicFrame>
        <p:nvGraphicFramePr>
          <p:cNvPr id="5" name="Tabella 5">
            <a:extLst>
              <a:ext uri="{FF2B5EF4-FFF2-40B4-BE49-F238E27FC236}">
                <a16:creationId xmlns:a16="http://schemas.microsoft.com/office/drawing/2014/main" id="{A12A86F1-3392-465E-A54F-D119D91771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166714"/>
              </p:ext>
            </p:extLst>
          </p:nvPr>
        </p:nvGraphicFramePr>
        <p:xfrm>
          <a:off x="7291976" y="4502544"/>
          <a:ext cx="4304938" cy="7416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52469">
                  <a:extLst>
                    <a:ext uri="{9D8B030D-6E8A-4147-A177-3AD203B41FA5}">
                      <a16:colId xmlns:a16="http://schemas.microsoft.com/office/drawing/2014/main" val="3936182402"/>
                    </a:ext>
                  </a:extLst>
                </a:gridCol>
                <a:gridCol w="2152469">
                  <a:extLst>
                    <a:ext uri="{9D8B030D-6E8A-4147-A177-3AD203B41FA5}">
                      <a16:colId xmlns:a16="http://schemas.microsoft.com/office/drawing/2014/main" val="19522064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Investimento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4860.47 €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666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Residuo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139.53 €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3048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6043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A5105-0B8E-49F2-A51B-6957008D5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9BC04F-1CA7-4039-A9E8-BE18A1088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108" y="2638043"/>
            <a:ext cx="6060884" cy="3101983"/>
          </a:xfrm>
        </p:spPr>
        <p:txBody>
          <a:bodyPr/>
          <a:lstStyle/>
          <a:p>
            <a:pPr marL="0" indent="0">
              <a:buNone/>
            </a:pPr>
            <a:r>
              <a:rPr lang="it-IT" b="1" dirty="0"/>
              <a:t>Marcata discrepanza </a:t>
            </a:r>
            <a:r>
              <a:rPr lang="it-IT" dirty="0"/>
              <a:t>tra i ritorni </a:t>
            </a:r>
            <a:r>
              <a:rPr lang="it-IT" b="1" dirty="0"/>
              <a:t>attesi</a:t>
            </a:r>
            <a:r>
              <a:rPr lang="it-IT" dirty="0"/>
              <a:t> e quello </a:t>
            </a:r>
            <a:r>
              <a:rPr lang="it-IT" b="1" dirty="0"/>
              <a:t>reale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Come già considerato nel corso dell’analisi, il </a:t>
            </a:r>
            <a:r>
              <a:rPr lang="it-IT" b="1" dirty="0"/>
              <a:t>mercato</a:t>
            </a:r>
            <a:r>
              <a:rPr lang="it-IT" dirty="0"/>
              <a:t> nel periodo relativo al </a:t>
            </a:r>
            <a:r>
              <a:rPr lang="it-IT" b="1" dirty="0"/>
              <a:t>2020</a:t>
            </a:r>
            <a:r>
              <a:rPr lang="it-IT" dirty="0"/>
              <a:t> ha avuto </a:t>
            </a:r>
            <a:r>
              <a:rPr lang="it-IT" b="1" dirty="0"/>
              <a:t>comportamenti imprevedibili </a:t>
            </a:r>
            <a:r>
              <a:rPr lang="it-IT" dirty="0"/>
              <a:t>e </a:t>
            </a:r>
            <a:r>
              <a:rPr lang="it-IT" b="1" dirty="0"/>
              <a:t>fluttuazioni</a:t>
            </a:r>
            <a:r>
              <a:rPr lang="it-IT" dirty="0"/>
              <a:t> che non hanno seguito la </a:t>
            </a:r>
            <a:r>
              <a:rPr lang="it-IT" b="1" dirty="0"/>
              <a:t>stagionalità</a:t>
            </a:r>
            <a:r>
              <a:rPr lang="it-IT" dirty="0"/>
              <a:t> dei titoli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6AA632B-133D-44AE-96A7-298C01C9D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015" y="2334249"/>
            <a:ext cx="3190785" cy="2509541"/>
          </a:xfrm>
          <a:prstGeom prst="rect">
            <a:avLst/>
          </a:prstGeom>
        </p:spPr>
      </p:pic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703512C5-340B-40B3-BE90-D7CC8799EE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985841"/>
              </p:ext>
            </p:extLst>
          </p:nvPr>
        </p:nvGraphicFramePr>
        <p:xfrm>
          <a:off x="444136" y="5024628"/>
          <a:ext cx="8774421" cy="14681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779521">
                  <a:extLst>
                    <a:ext uri="{9D8B030D-6E8A-4147-A177-3AD203B41FA5}">
                      <a16:colId xmlns:a16="http://schemas.microsoft.com/office/drawing/2014/main" val="2362385982"/>
                    </a:ext>
                  </a:extLst>
                </a:gridCol>
                <a:gridCol w="1049917">
                  <a:extLst>
                    <a:ext uri="{9D8B030D-6E8A-4147-A177-3AD203B41FA5}">
                      <a16:colId xmlns:a16="http://schemas.microsoft.com/office/drawing/2014/main" val="3065735492"/>
                    </a:ext>
                  </a:extLst>
                </a:gridCol>
                <a:gridCol w="1310106">
                  <a:extLst>
                    <a:ext uri="{9D8B030D-6E8A-4147-A177-3AD203B41FA5}">
                      <a16:colId xmlns:a16="http://schemas.microsoft.com/office/drawing/2014/main" val="3226172363"/>
                    </a:ext>
                  </a:extLst>
                </a:gridCol>
                <a:gridCol w="2634877">
                  <a:extLst>
                    <a:ext uri="{9D8B030D-6E8A-4147-A177-3AD203B41FA5}">
                      <a16:colId xmlns:a16="http://schemas.microsoft.com/office/drawing/2014/main" val="42075514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Ritorno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Valore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Delta Previsione-Reale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235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Valori </a:t>
                      </a:r>
                      <a:r>
                        <a:rPr lang="it-IT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Effettivi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del </a:t>
                      </a:r>
                      <a:r>
                        <a:rPr lang="it-IT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Mop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−2.65%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4690.82€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1555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Valori </a:t>
                      </a:r>
                      <a:r>
                        <a:rPr lang="it-IT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Attesi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del </a:t>
                      </a:r>
                      <a:r>
                        <a:rPr lang="it-IT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Mop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14.19%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1" dirty="0"/>
                        <a:t>5550.17€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1" dirty="0">
                          <a:solidFill>
                            <a:srgbClr val="FF0000"/>
                          </a:solidFill>
                        </a:rPr>
                        <a:t>-859,35€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274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Valori </a:t>
                      </a:r>
                      <a:r>
                        <a:rPr lang="it-IT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Forecasted</a:t>
                      </a:r>
                      <a:r>
                        <a:rPr lang="it-IT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con i pesi del </a:t>
                      </a:r>
                      <a:r>
                        <a:rPr lang="it-IT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Mop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8.19%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5258.54€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rgbClr val="FF0000"/>
                          </a:solidFill>
                        </a:rPr>
                        <a:t>-567,72€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355995"/>
                  </a:ext>
                </a:extLst>
              </a:tr>
            </a:tbl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D1ED8B41-ABB3-47C7-BBCA-C7D7FEBA33ED}"/>
              </a:ext>
            </a:extLst>
          </p:cNvPr>
          <p:cNvSpPr txBox="1"/>
          <p:nvPr/>
        </p:nvSpPr>
        <p:spPr>
          <a:xfrm>
            <a:off x="9649099" y="5351480"/>
            <a:ext cx="20987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Perdita Effettiva</a:t>
            </a:r>
          </a:p>
          <a:p>
            <a:pPr algn="ctr"/>
            <a:endParaRPr lang="it-IT" b="1" dirty="0"/>
          </a:p>
          <a:p>
            <a:pPr algn="ctr"/>
            <a:r>
              <a:rPr lang="it-IT" b="1" dirty="0">
                <a:solidFill>
                  <a:srgbClr val="C00000"/>
                </a:solidFill>
              </a:rPr>
              <a:t>169,65€</a:t>
            </a:r>
          </a:p>
          <a:p>
            <a:pPr algn="ctr"/>
            <a:endParaRPr lang="it-IT" b="1" dirty="0"/>
          </a:p>
          <a:p>
            <a:pPr algn="ctr"/>
            <a:endParaRPr lang="it-IT" b="1" dirty="0"/>
          </a:p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69519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953198-354B-4D26-9082-841164BB2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Riferimenti per l’analisi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5657483-0A25-4CE2-8677-A99510010E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1094" y="2350661"/>
            <a:ext cx="3216511" cy="3101982"/>
          </a:xfrm>
        </p:spPr>
        <p:txBody>
          <a:bodyPr/>
          <a:lstStyle/>
          <a:p>
            <a:pPr marL="0" indent="0" algn="ctr">
              <a:buNone/>
            </a:pPr>
            <a:r>
              <a:rPr lang="it-IT" b="1" dirty="0"/>
              <a:t>OIL &amp; GAS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6754B48B-053D-40EC-97EA-2EC927107D67}"/>
              </a:ext>
            </a:extLst>
          </p:cNvPr>
          <p:cNvSpPr txBox="1">
            <a:spLocks/>
          </p:cNvSpPr>
          <p:nvPr/>
        </p:nvSpPr>
        <p:spPr>
          <a:xfrm>
            <a:off x="4487745" y="2350661"/>
            <a:ext cx="3216511" cy="3101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b="1" dirty="0"/>
              <a:t>FINANCE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BF739501-A7FA-48A7-B5FE-7B7B32C70EEE}"/>
              </a:ext>
            </a:extLst>
          </p:cNvPr>
          <p:cNvSpPr txBox="1">
            <a:spLocks/>
          </p:cNvSpPr>
          <p:nvPr/>
        </p:nvSpPr>
        <p:spPr>
          <a:xfrm>
            <a:off x="8352609" y="2350661"/>
            <a:ext cx="3216511" cy="3101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b="1" dirty="0"/>
              <a:t>BIO &amp; TECH</a:t>
            </a:r>
          </a:p>
        </p:txBody>
      </p:sp>
      <p:pic>
        <p:nvPicPr>
          <p:cNvPr id="6148" name="Picture 4" descr="Rethinking the oil and gas organization | McKinsey">
            <a:extLst>
              <a:ext uri="{FF2B5EF4-FFF2-40B4-BE49-F238E27FC236}">
                <a16:creationId xmlns:a16="http://schemas.microsoft.com/office/drawing/2014/main" id="{A66BD741-337E-4B65-ADCA-41065264A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19" y="2785872"/>
            <a:ext cx="2483033" cy="2483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Digital Finance - Our Portfolio - Engineering">
            <a:extLst>
              <a:ext uri="{FF2B5EF4-FFF2-40B4-BE49-F238E27FC236}">
                <a16:creationId xmlns:a16="http://schemas.microsoft.com/office/drawing/2014/main" id="{0CD138B8-1AE3-4DF3-A737-234B55C18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819" y="2785873"/>
            <a:ext cx="3108362" cy="207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(Bio)Pharma &amp; Biotech precision instruments | Pressure ...">
            <a:extLst>
              <a:ext uri="{FF2B5EF4-FFF2-40B4-BE49-F238E27FC236}">
                <a16:creationId xmlns:a16="http://schemas.microsoft.com/office/drawing/2014/main" id="{E8411CA0-82B8-4040-B223-27F1AA027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683" y="2785872"/>
            <a:ext cx="3108364" cy="207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2821C8C-CE6D-4F54-8E6A-693A880489FB}"/>
              </a:ext>
            </a:extLst>
          </p:cNvPr>
          <p:cNvSpPr txBox="1"/>
          <p:nvPr/>
        </p:nvSpPr>
        <p:spPr>
          <a:xfrm>
            <a:off x="4487744" y="5565241"/>
            <a:ext cx="35154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PERIODO DI RIFERIMENTO</a:t>
            </a:r>
          </a:p>
          <a:p>
            <a:pPr algn="ctr"/>
            <a:endParaRPr lang="it-IT" dirty="0"/>
          </a:p>
          <a:p>
            <a:pPr algn="ctr"/>
            <a:r>
              <a:rPr lang="it-IT" dirty="0"/>
              <a:t>Ottobre 2018 – Ottobre 2020</a:t>
            </a:r>
          </a:p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54112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20179C-FF64-40B0-B258-03FE0D1B5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summary</a:t>
            </a:r>
            <a:r>
              <a:rPr lang="it-IT" dirty="0"/>
              <a:t> (stocks)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EF04564-9884-49BA-B667-81F42AF5F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902" y="2638044"/>
            <a:ext cx="4879967" cy="3101983"/>
          </a:xfrm>
        </p:spPr>
        <p:txBody>
          <a:bodyPr/>
          <a:lstStyle/>
          <a:p>
            <a:pPr marL="0" indent="0">
              <a:buNone/>
            </a:pPr>
            <a:r>
              <a:rPr lang="it-IT" sz="2400" b="1" dirty="0"/>
              <a:t>TEN.MI</a:t>
            </a:r>
            <a:endParaRPr lang="it-IT" dirty="0"/>
          </a:p>
          <a:p>
            <a:pPr marL="0" indent="0">
              <a:buNone/>
            </a:pPr>
            <a:r>
              <a:rPr lang="it-IT" i="1" dirty="0"/>
              <a:t>Tenaris S.A. </a:t>
            </a:r>
            <a:r>
              <a:rPr lang="it-IT" dirty="0"/>
              <a:t>è il maggior produttore e fornitore a livello globale di </a:t>
            </a:r>
            <a:r>
              <a:rPr lang="it-IT" b="1" dirty="0"/>
              <a:t>tubi e servizi per l'esplorazione e la produzione di petrolio e gas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Il marchio </a:t>
            </a:r>
            <a:r>
              <a:rPr lang="it-IT" b="1" dirty="0"/>
              <a:t>nasce nel 2002</a:t>
            </a:r>
            <a:r>
              <a:rPr lang="it-IT" dirty="0"/>
              <a:t>, ha </a:t>
            </a:r>
            <a:r>
              <a:rPr lang="it-IT" b="1" dirty="0"/>
              <a:t>sede legale </a:t>
            </a:r>
            <a:r>
              <a:rPr lang="it-IT" dirty="0"/>
              <a:t>nei </a:t>
            </a:r>
            <a:r>
              <a:rPr lang="it-IT" b="1" dirty="0"/>
              <a:t>Paesi Bassi </a:t>
            </a:r>
            <a:r>
              <a:rPr lang="it-IT" dirty="0"/>
              <a:t>ed è presente in Italia a </a:t>
            </a:r>
            <a:r>
              <a:rPr lang="it-IT" b="1" dirty="0"/>
              <a:t>Dalmine (BG)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939F1AC-D90C-4C79-B200-D57C9135D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864" y="2571197"/>
            <a:ext cx="1885519" cy="3101983"/>
          </a:xfrm>
          <a:prstGeom prst="rect">
            <a:avLst/>
          </a:prstGeom>
        </p:spPr>
      </p:pic>
      <p:pic>
        <p:nvPicPr>
          <p:cNvPr id="2050" name="Picture 2" descr="Tenaris operations in Italy resume with strong preventive ...">
            <a:extLst>
              <a:ext uri="{FF2B5EF4-FFF2-40B4-BE49-F238E27FC236}">
                <a16:creationId xmlns:a16="http://schemas.microsoft.com/office/drawing/2014/main" id="{A09CB8C8-B03C-4C4C-BBD1-7D099F74C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947355"/>
            <a:ext cx="3526678" cy="234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096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20179C-FF64-40B0-B258-03FE0D1B5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summary</a:t>
            </a:r>
            <a:r>
              <a:rPr lang="it-IT" dirty="0"/>
              <a:t> (stocks)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EF04564-9884-49BA-B667-81F42AF5F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902" y="2638044"/>
            <a:ext cx="4879967" cy="31019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/>
              <a:t>ENI.MI</a:t>
            </a:r>
            <a:endParaRPr lang="it-IT" dirty="0"/>
          </a:p>
          <a:p>
            <a:pPr marL="0" indent="0">
              <a:buNone/>
            </a:pPr>
            <a:r>
              <a:rPr lang="it-IT" i="1" dirty="0">
                <a:solidFill>
                  <a:srgbClr val="202122"/>
                </a:solidFill>
                <a:effectLst/>
              </a:rPr>
              <a:t>Eni S.p.A.</a:t>
            </a:r>
            <a:r>
              <a:rPr lang="it-IT" i="1" dirty="0"/>
              <a:t> </a:t>
            </a:r>
            <a:r>
              <a:rPr lang="it-IT" dirty="0"/>
              <a:t>è una </a:t>
            </a:r>
            <a:r>
              <a:rPr lang="it-IT" b="1" dirty="0"/>
              <a:t>multinazionale</a:t>
            </a:r>
            <a:r>
              <a:rPr lang="it-IT" dirty="0"/>
              <a:t> attiva nei settori del </a:t>
            </a:r>
            <a:r>
              <a:rPr lang="it-IT" b="1" dirty="0"/>
              <a:t>petrolio</a:t>
            </a:r>
            <a:r>
              <a:rPr lang="it-IT" dirty="0"/>
              <a:t>, del </a:t>
            </a:r>
            <a:r>
              <a:rPr lang="it-IT" b="1" dirty="0"/>
              <a:t>gas naturale</a:t>
            </a:r>
            <a:r>
              <a:rPr lang="it-IT" dirty="0"/>
              <a:t>, della </a:t>
            </a:r>
            <a:r>
              <a:rPr lang="it-IT" b="1" dirty="0"/>
              <a:t>chimica</a:t>
            </a:r>
            <a:r>
              <a:rPr lang="it-IT" dirty="0"/>
              <a:t> e della </a:t>
            </a:r>
            <a:r>
              <a:rPr lang="it-IT" b="1" dirty="0"/>
              <a:t>chimica verde</a:t>
            </a:r>
            <a:r>
              <a:rPr lang="it-IT" dirty="0"/>
              <a:t>. Nel 2018 è l'ottavo gruppo petrolifero mondiale per giro d'affari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Nel 2019 Eni ha conseguito </a:t>
            </a:r>
            <a:r>
              <a:rPr lang="it-IT" b="1" dirty="0"/>
              <a:t>69,9 miliardi </a:t>
            </a:r>
            <a:r>
              <a:rPr lang="it-IT" dirty="0"/>
              <a:t>di euro di </a:t>
            </a:r>
            <a:r>
              <a:rPr lang="it-IT" b="1" dirty="0"/>
              <a:t>ricavi</a:t>
            </a:r>
            <a:r>
              <a:rPr lang="it-IT" dirty="0"/>
              <a:t>, con un </a:t>
            </a:r>
            <a:r>
              <a:rPr lang="it-IT" b="1" dirty="0"/>
              <a:t>utile</a:t>
            </a:r>
            <a:r>
              <a:rPr lang="it-IT" dirty="0"/>
              <a:t> </a:t>
            </a:r>
            <a:r>
              <a:rPr lang="it-IT" b="1" dirty="0"/>
              <a:t>netto</a:t>
            </a:r>
            <a:r>
              <a:rPr lang="it-IT" dirty="0"/>
              <a:t> pari a </a:t>
            </a:r>
            <a:r>
              <a:rPr lang="it-IT" b="1" dirty="0"/>
              <a:t>148 milioni </a:t>
            </a:r>
            <a:r>
              <a:rPr lang="it-IT" dirty="0"/>
              <a:t>di euro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3074" name="Picture 2" descr="Italian oil firm Eni finds one of 'world's largest natural ...">
            <a:extLst>
              <a:ext uri="{FF2B5EF4-FFF2-40B4-BE49-F238E27FC236}">
                <a16:creationId xmlns:a16="http://schemas.microsoft.com/office/drawing/2014/main" id="{967D0141-37C3-4CA5-88CC-B0FAB8BE4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44700"/>
            <a:ext cx="3655934" cy="231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37DA24F9-A288-4C45-844B-292AC5864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5995" y="1836194"/>
            <a:ext cx="1792805" cy="466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66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20179C-FF64-40B0-B258-03FE0D1B5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summary</a:t>
            </a:r>
            <a:r>
              <a:rPr lang="it-IT" dirty="0"/>
              <a:t> (stocks)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EF04564-9884-49BA-B667-81F42AF5F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902" y="2638044"/>
            <a:ext cx="4879967" cy="31019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/>
              <a:t>AZM.MI</a:t>
            </a:r>
            <a:endParaRPr lang="it-IT" dirty="0"/>
          </a:p>
          <a:p>
            <a:pPr marL="0" indent="0">
              <a:buNone/>
            </a:pPr>
            <a:r>
              <a:rPr lang="it-IT" i="1" dirty="0">
                <a:solidFill>
                  <a:srgbClr val="202122"/>
                </a:solidFill>
                <a:effectLst/>
              </a:rPr>
              <a:t>Azimut Holding S.p.A. è </a:t>
            </a:r>
            <a:r>
              <a:rPr lang="it-IT" dirty="0">
                <a:solidFill>
                  <a:srgbClr val="202122"/>
                </a:solidFill>
                <a:effectLst/>
              </a:rPr>
              <a:t>una società indipendente che si occupa di </a:t>
            </a:r>
            <a:r>
              <a:rPr lang="it-IT" b="1" dirty="0">
                <a:solidFill>
                  <a:srgbClr val="202122"/>
                </a:solidFill>
                <a:effectLst/>
              </a:rPr>
              <a:t>consulenza</a:t>
            </a:r>
            <a:r>
              <a:rPr lang="it-IT" dirty="0">
                <a:solidFill>
                  <a:srgbClr val="202122"/>
                </a:solidFill>
                <a:effectLst/>
              </a:rPr>
              <a:t> e </a:t>
            </a:r>
            <a:r>
              <a:rPr lang="it-IT" b="1" dirty="0">
                <a:solidFill>
                  <a:srgbClr val="202122"/>
                </a:solidFill>
                <a:effectLst/>
              </a:rPr>
              <a:t>gestione patrimoniale</a:t>
            </a:r>
          </a:p>
          <a:p>
            <a:pPr marL="0" indent="0">
              <a:buNone/>
            </a:pPr>
            <a:endParaRPr lang="it-IT" b="1" dirty="0"/>
          </a:p>
          <a:p>
            <a:pPr marL="0" indent="0">
              <a:buNone/>
            </a:pPr>
            <a:r>
              <a:rPr lang="it-IT" dirty="0"/>
              <a:t>Al 30 agosto 2018 la massa amministrata è di 52 miliardi di euro, con </a:t>
            </a:r>
            <a:r>
              <a:rPr lang="it-IT" b="1" dirty="0"/>
              <a:t>ricavi</a:t>
            </a:r>
            <a:r>
              <a:rPr lang="it-IT" dirty="0"/>
              <a:t> che hanno raggiunto gli </a:t>
            </a:r>
            <a:r>
              <a:rPr lang="it-IT" b="1" dirty="0"/>
              <a:t>811 milioni di euro </a:t>
            </a:r>
            <a:r>
              <a:rPr lang="it-IT" dirty="0"/>
              <a:t>e con un </a:t>
            </a:r>
            <a:r>
              <a:rPr lang="it-IT" b="1" dirty="0"/>
              <a:t>utile</a:t>
            </a:r>
            <a:r>
              <a:rPr lang="it-IT" dirty="0"/>
              <a:t> di </a:t>
            </a:r>
            <a:r>
              <a:rPr lang="it-IT" b="1" dirty="0"/>
              <a:t>215 milioni di euro</a:t>
            </a:r>
          </a:p>
        </p:txBody>
      </p:sp>
      <p:pic>
        <p:nvPicPr>
          <p:cNvPr id="4100" name="Picture 4" descr="Azimut Holding Archives - FABIOTROGLIA.COM">
            <a:extLst>
              <a:ext uri="{FF2B5EF4-FFF2-40B4-BE49-F238E27FC236}">
                <a16:creationId xmlns:a16="http://schemas.microsoft.com/office/drawing/2014/main" id="{19334412-4EC1-4895-ACFD-8B1B2E0B62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6" r="13602"/>
          <a:stretch/>
        </p:blipFill>
        <p:spPr bwMode="auto">
          <a:xfrm>
            <a:off x="5938375" y="2902927"/>
            <a:ext cx="3944983" cy="25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5C47BFB-818A-4D6C-9B1E-05BDE71B4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3468" y="2038591"/>
            <a:ext cx="1906508" cy="425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056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20179C-FF64-40B0-B258-03FE0D1B5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summary</a:t>
            </a:r>
            <a:r>
              <a:rPr lang="it-IT" dirty="0"/>
              <a:t> (stocks)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EF04564-9884-49BA-B667-81F42AF5F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902" y="2638044"/>
            <a:ext cx="4879967" cy="3754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/>
              <a:t>EXO.MI</a:t>
            </a:r>
            <a:endParaRPr lang="it-IT" dirty="0"/>
          </a:p>
          <a:p>
            <a:pPr marL="0" indent="0" algn="just">
              <a:buNone/>
            </a:pPr>
            <a:r>
              <a:rPr lang="it-IT" i="1" dirty="0">
                <a:solidFill>
                  <a:srgbClr val="202122"/>
                </a:solidFill>
                <a:effectLst/>
              </a:rPr>
              <a:t>Exor N.V. è </a:t>
            </a:r>
            <a:r>
              <a:rPr lang="it-IT" dirty="0">
                <a:solidFill>
                  <a:srgbClr val="202122"/>
                </a:solidFill>
                <a:effectLst/>
              </a:rPr>
              <a:t>una </a:t>
            </a:r>
            <a:r>
              <a:rPr lang="it-IT" b="1" dirty="0">
                <a:solidFill>
                  <a:srgbClr val="202122"/>
                </a:solidFill>
                <a:effectLst/>
              </a:rPr>
              <a:t>holding finanziaria </a:t>
            </a:r>
            <a:r>
              <a:rPr lang="it-IT" dirty="0">
                <a:solidFill>
                  <a:srgbClr val="202122"/>
                </a:solidFill>
                <a:effectLst/>
              </a:rPr>
              <a:t>olandese controllata dalla famiglia Agnelli</a:t>
            </a:r>
          </a:p>
          <a:p>
            <a:pPr marL="0" indent="0" algn="just">
              <a:buNone/>
            </a:pPr>
            <a:endParaRPr lang="it-IT" b="1" dirty="0"/>
          </a:p>
          <a:p>
            <a:pPr marL="0" indent="0">
              <a:buNone/>
            </a:pPr>
            <a:r>
              <a:rPr lang="it-IT" b="1" dirty="0"/>
              <a:t>Exor</a:t>
            </a:r>
            <a:r>
              <a:rPr lang="it-IT" dirty="0"/>
              <a:t> è la </a:t>
            </a:r>
            <a:r>
              <a:rPr lang="it-IT" b="1" dirty="0"/>
              <a:t>prima società</a:t>
            </a:r>
            <a:r>
              <a:rPr lang="it-IT" dirty="0"/>
              <a:t> </a:t>
            </a:r>
            <a:r>
              <a:rPr lang="it-IT" b="1" dirty="0"/>
              <a:t>in Italia </a:t>
            </a:r>
            <a:r>
              <a:rPr lang="it-IT" dirty="0"/>
              <a:t>per </a:t>
            </a:r>
            <a:r>
              <a:rPr lang="it-IT" b="1" dirty="0"/>
              <a:t>fatturato</a:t>
            </a:r>
            <a:r>
              <a:rPr lang="it-IT" dirty="0"/>
              <a:t>, e la 28ª al mondo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È anche principale azionista della neonata </a:t>
            </a:r>
            <a:r>
              <a:rPr lang="it-IT" dirty="0" err="1"/>
              <a:t>Stellantis</a:t>
            </a:r>
            <a:r>
              <a:rPr lang="it-IT" dirty="0"/>
              <a:t>, terzo produttore di auto al mondo per vendite</a:t>
            </a:r>
          </a:p>
        </p:txBody>
      </p:sp>
      <p:pic>
        <p:nvPicPr>
          <p:cNvPr id="5122" name="Picture 2" descr="Exor lancia bond a 10 anni: rendimento atteso 2% ...">
            <a:extLst>
              <a:ext uri="{FF2B5EF4-FFF2-40B4-BE49-F238E27FC236}">
                <a16:creationId xmlns:a16="http://schemas.microsoft.com/office/drawing/2014/main" id="{8C79A9D5-BBC0-4249-9D60-6687D3557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473" y="2903297"/>
            <a:ext cx="3785466" cy="252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410FBFA-ABE0-465D-9103-8F58E4DE9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245" y="2072792"/>
            <a:ext cx="1827097" cy="445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730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20179C-FF64-40B0-B258-03FE0D1B5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summary</a:t>
            </a:r>
            <a:r>
              <a:rPr lang="it-IT" dirty="0"/>
              <a:t> (stocks)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EF04564-9884-49BA-B667-81F42AF5F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902" y="2638044"/>
            <a:ext cx="4879967" cy="31019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/>
              <a:t>REC.MI</a:t>
            </a:r>
            <a:endParaRPr lang="it-IT" dirty="0"/>
          </a:p>
          <a:p>
            <a:pPr marL="0" indent="0" algn="just">
              <a:buNone/>
            </a:pPr>
            <a:r>
              <a:rPr lang="it-IT" i="1" dirty="0">
                <a:solidFill>
                  <a:srgbClr val="202122"/>
                </a:solidFill>
                <a:effectLst/>
              </a:rPr>
              <a:t>Recordati Industria Chimica e Farmaceutica S.p.a. </a:t>
            </a:r>
            <a:r>
              <a:rPr lang="it-IT" dirty="0">
                <a:solidFill>
                  <a:srgbClr val="202122"/>
                </a:solidFill>
                <a:effectLst/>
              </a:rPr>
              <a:t>è una </a:t>
            </a:r>
            <a:r>
              <a:rPr lang="it-IT" b="1" dirty="0">
                <a:solidFill>
                  <a:srgbClr val="202122"/>
                </a:solidFill>
                <a:effectLst/>
              </a:rPr>
              <a:t>multinazionale farmaceutica </a:t>
            </a:r>
            <a:r>
              <a:rPr lang="it-IT" dirty="0">
                <a:solidFill>
                  <a:srgbClr val="202122"/>
                </a:solidFill>
                <a:effectLst/>
              </a:rPr>
              <a:t>italiana fondata nel 1926 con </a:t>
            </a:r>
            <a:r>
              <a:rPr lang="it-IT" b="1" dirty="0">
                <a:solidFill>
                  <a:srgbClr val="202122"/>
                </a:solidFill>
                <a:effectLst/>
              </a:rPr>
              <a:t>sede a Milano </a:t>
            </a:r>
            <a:r>
              <a:rPr lang="it-IT" dirty="0">
                <a:solidFill>
                  <a:srgbClr val="202122"/>
                </a:solidFill>
                <a:effectLst/>
              </a:rPr>
              <a:t>che sviluppa, produce e commercia </a:t>
            </a:r>
            <a:r>
              <a:rPr lang="it-IT" b="1" dirty="0">
                <a:solidFill>
                  <a:srgbClr val="202122"/>
                </a:solidFill>
                <a:effectLst/>
              </a:rPr>
              <a:t>prodotti farmaceutici </a:t>
            </a:r>
            <a:r>
              <a:rPr lang="it-IT" dirty="0">
                <a:solidFill>
                  <a:srgbClr val="202122"/>
                </a:solidFill>
                <a:effectLst/>
              </a:rPr>
              <a:t>o di </a:t>
            </a:r>
            <a:r>
              <a:rPr lang="it-IT" b="1" dirty="0">
                <a:solidFill>
                  <a:srgbClr val="202122"/>
                </a:solidFill>
                <a:effectLst/>
              </a:rPr>
              <a:t>chimica farmaceutica</a:t>
            </a:r>
          </a:p>
        </p:txBody>
      </p:sp>
      <p:pic>
        <p:nvPicPr>
          <p:cNvPr id="7172" name="Picture 4" descr="Recordati nel 2019 verso i massimi storici - Proiezioni di ...">
            <a:extLst>
              <a:ext uri="{FF2B5EF4-FFF2-40B4-BE49-F238E27FC236}">
                <a16:creationId xmlns:a16="http://schemas.microsoft.com/office/drawing/2014/main" id="{4EADD4C3-8DCA-45A5-83A9-6C9C73702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560" y="2999825"/>
            <a:ext cx="3914426" cy="260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EC1A481-D1E1-4920-B866-6C97594A7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0864" y="2234269"/>
            <a:ext cx="2211046" cy="427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20179C-FF64-40B0-B258-03FE0D1B5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summary</a:t>
            </a:r>
            <a:r>
              <a:rPr lang="it-IT" dirty="0"/>
              <a:t> (stocks)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EF04564-9884-49BA-B667-81F42AF5F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902" y="2638044"/>
            <a:ext cx="4879967" cy="31019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/>
              <a:t>DIA.MI</a:t>
            </a:r>
            <a:endParaRPr lang="it-IT" dirty="0"/>
          </a:p>
          <a:p>
            <a:pPr marL="0" indent="0" algn="just">
              <a:buNone/>
            </a:pPr>
            <a:r>
              <a:rPr lang="it-IT" i="1" dirty="0" err="1">
                <a:solidFill>
                  <a:srgbClr val="202122"/>
                </a:solidFill>
                <a:effectLst/>
              </a:rPr>
              <a:t>DiaSorin</a:t>
            </a:r>
            <a:r>
              <a:rPr lang="it-IT" i="1" dirty="0">
                <a:solidFill>
                  <a:srgbClr val="202122"/>
                </a:solidFill>
              </a:rPr>
              <a:t> </a:t>
            </a:r>
            <a:r>
              <a:rPr lang="it-IT" i="1" dirty="0">
                <a:solidFill>
                  <a:srgbClr val="202122"/>
                </a:solidFill>
                <a:effectLst/>
              </a:rPr>
              <a:t>S.p.A. </a:t>
            </a:r>
            <a:r>
              <a:rPr lang="it-IT" dirty="0">
                <a:solidFill>
                  <a:srgbClr val="202122"/>
                </a:solidFill>
                <a:effectLst/>
              </a:rPr>
              <a:t>opera nei segmenti dell'</a:t>
            </a:r>
            <a:r>
              <a:rPr lang="it-IT" b="1" dirty="0" err="1">
                <a:solidFill>
                  <a:srgbClr val="202122"/>
                </a:solidFill>
                <a:effectLst/>
              </a:rPr>
              <a:t>immuno</a:t>
            </a:r>
            <a:r>
              <a:rPr lang="it-IT" b="1" dirty="0">
                <a:solidFill>
                  <a:srgbClr val="202122"/>
                </a:solidFill>
                <a:effectLst/>
              </a:rPr>
              <a:t>-diagnostica</a:t>
            </a:r>
            <a:r>
              <a:rPr lang="it-IT" dirty="0">
                <a:solidFill>
                  <a:srgbClr val="202122"/>
                </a:solidFill>
              </a:rPr>
              <a:t> </a:t>
            </a:r>
            <a:r>
              <a:rPr lang="it-IT" dirty="0">
                <a:solidFill>
                  <a:srgbClr val="202122"/>
                </a:solidFill>
                <a:effectLst/>
              </a:rPr>
              <a:t>e della </a:t>
            </a:r>
            <a:r>
              <a:rPr lang="it-IT" b="1" dirty="0">
                <a:solidFill>
                  <a:srgbClr val="202122"/>
                </a:solidFill>
                <a:effectLst/>
              </a:rPr>
              <a:t>diagnostica molecolare</a:t>
            </a:r>
          </a:p>
          <a:p>
            <a:pPr marL="0" indent="0" algn="just">
              <a:buNone/>
            </a:pPr>
            <a:r>
              <a:rPr lang="it-IT" dirty="0">
                <a:solidFill>
                  <a:srgbClr val="202122"/>
                </a:solidFill>
                <a:effectLst/>
              </a:rPr>
              <a:t> </a:t>
            </a:r>
          </a:p>
          <a:p>
            <a:pPr marL="0" indent="0" algn="just">
              <a:buNone/>
            </a:pPr>
            <a:r>
              <a:rPr lang="it-IT" dirty="0">
                <a:solidFill>
                  <a:srgbClr val="202122"/>
                </a:solidFill>
              </a:rPr>
              <a:t>È</a:t>
            </a:r>
            <a:r>
              <a:rPr lang="it-IT" dirty="0">
                <a:solidFill>
                  <a:srgbClr val="202122"/>
                </a:solidFill>
                <a:effectLst/>
              </a:rPr>
              <a:t> a </a:t>
            </a:r>
            <a:r>
              <a:rPr lang="it-IT" b="1" dirty="0">
                <a:solidFill>
                  <a:srgbClr val="202122"/>
                </a:solidFill>
                <a:effectLst/>
              </a:rPr>
              <a:t>capo</a:t>
            </a:r>
            <a:r>
              <a:rPr lang="it-IT" dirty="0">
                <a:solidFill>
                  <a:srgbClr val="202122"/>
                </a:solidFill>
                <a:effectLst/>
              </a:rPr>
              <a:t> di un </a:t>
            </a:r>
            <a:r>
              <a:rPr lang="it-IT" b="1" dirty="0">
                <a:solidFill>
                  <a:srgbClr val="202122"/>
                </a:solidFill>
                <a:effectLst/>
              </a:rPr>
              <a:t>gruppo composto da 26 societ</a:t>
            </a:r>
            <a:r>
              <a:rPr lang="it-IT" b="1" dirty="0">
                <a:solidFill>
                  <a:srgbClr val="202122"/>
                </a:solidFill>
              </a:rPr>
              <a:t>à </a:t>
            </a:r>
            <a:r>
              <a:rPr lang="it-IT" b="1" dirty="0">
                <a:solidFill>
                  <a:srgbClr val="202122"/>
                </a:solidFill>
                <a:effectLst/>
              </a:rPr>
              <a:t>e 4 succursali estere</a:t>
            </a:r>
            <a:r>
              <a:rPr lang="it-IT" dirty="0">
                <a:solidFill>
                  <a:srgbClr val="202122"/>
                </a:solidFill>
                <a:effectLst/>
              </a:rPr>
              <a:t>, producendo i propri test in 5 siti produttivi dislocati in Europa e Stati Uniti</a:t>
            </a:r>
            <a:endParaRPr lang="it-IT" b="1" dirty="0">
              <a:solidFill>
                <a:srgbClr val="202122"/>
              </a:solidFill>
              <a:effectLst/>
            </a:endParaRPr>
          </a:p>
        </p:txBody>
      </p:sp>
      <p:pic>
        <p:nvPicPr>
          <p:cNvPr id="8194" name="Picture 2" descr="Lo shopping di Diasorin: acquisizione negli Usa da 300 ...">
            <a:extLst>
              <a:ext uri="{FF2B5EF4-FFF2-40B4-BE49-F238E27FC236}">
                <a16:creationId xmlns:a16="http://schemas.microsoft.com/office/drawing/2014/main" id="{69A7AB1F-B93A-4D20-9A30-CC6CBE7CC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221" y="3344902"/>
            <a:ext cx="3655291" cy="205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2A90FE9-5128-4430-B3D7-C34AB1304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0875" y="2539638"/>
            <a:ext cx="2193641" cy="366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57765"/>
      </p:ext>
    </p:extLst>
  </p:cSld>
  <p:clrMapOvr>
    <a:masterClrMapping/>
  </p:clrMapOvr>
</p:sld>
</file>

<file path=ppt/theme/theme1.xml><?xml version="1.0" encoding="utf-8"?>
<a:theme xmlns:a="http://schemas.openxmlformats.org/drawingml/2006/main" name="Pacco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20ED59B-F67D-4B99-A0A7-E5237FF58100}">
  <ds:schemaRefs>
    <ds:schemaRef ds:uri="http://www.w3.org/XML/1998/namespace"/>
    <ds:schemaRef ds:uri="http://purl.org/dc/terms/"/>
    <ds:schemaRef ds:uri="16c05727-aa75-4e4a-9b5f-8a80a1165891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71af3243-3dd4-4a8d-8c0d-dd76da1f02a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3E17AD15-0DEB-4851-82A2-261C041346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736BCB-6CE4-414B-B2BE-1DA087E521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Modello Pacco finanziario</Template>
  <TotalTime>271</TotalTime>
  <Words>1237</Words>
  <Application>Microsoft Office PowerPoint</Application>
  <PresentationFormat>Widescreen</PresentationFormat>
  <Paragraphs>181</Paragraphs>
  <Slides>26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30" baseType="lpstr">
      <vt:lpstr>Arial</vt:lpstr>
      <vt:lpstr>Calibri</vt:lpstr>
      <vt:lpstr>Gill Sans MT</vt:lpstr>
      <vt:lpstr>Pacco</vt:lpstr>
      <vt:lpstr>Progetto business intelligence per i servizi finanziari</vt:lpstr>
      <vt:lpstr>INDICE AZIONARIO di riferimento: ftse mib</vt:lpstr>
      <vt:lpstr>Riferimenti per l’analisi</vt:lpstr>
      <vt:lpstr>Data summary (stocks)</vt:lpstr>
      <vt:lpstr>Data summary (stocks)</vt:lpstr>
      <vt:lpstr>Data summary (stocks)</vt:lpstr>
      <vt:lpstr>Data summary (stocks)</vt:lpstr>
      <vt:lpstr>Data summary (stocks)</vt:lpstr>
      <vt:lpstr>Data summary (stocks)</vt:lpstr>
      <vt:lpstr>ADJUSTED CLOSE PRICES AGGREGATI</vt:lpstr>
      <vt:lpstr>Analisi dei ccr per settore (oil&amp;gas)</vt:lpstr>
      <vt:lpstr>Analisi dei ccr per settore (FINANCE)</vt:lpstr>
      <vt:lpstr>Analisi dei ccr per settore (BIO&amp;TECH)</vt:lpstr>
      <vt:lpstr>Ccr mensili AGGREGATI</vt:lpstr>
      <vt:lpstr>Ccr mensili aggregati  (statistiche principali)</vt:lpstr>
      <vt:lpstr>Analisi DI CORRELAZIONE TRA I CCR mensili</vt:lpstr>
      <vt:lpstr>Analisi dei ccr AGGREGATI (BOXPLOT)</vt:lpstr>
      <vt:lpstr>PREDICTIVE ANALYTICS</vt:lpstr>
      <vt:lpstr>PREDICTIVE ANALYTICS (arima) </vt:lpstr>
      <vt:lpstr>PREDICTIVE ANALYTICS (ARIMA) esempio TEN.MI</vt:lpstr>
      <vt:lpstr>PREDICTIVE ANALYTICS (ARIMA) esempio TEN.MI</vt:lpstr>
      <vt:lpstr>PREDICTIVE ANALYTICS (ARIMA) esempio SETTORE BIO&amp;TECH</vt:lpstr>
      <vt:lpstr>PORTFOLIO OPTIMIZATION</vt:lpstr>
      <vt:lpstr>PORTFOLIO OPTIMIZATION/MANAGEMENT</vt:lpstr>
      <vt:lpstr>Portfolio management</vt:lpstr>
      <vt:lpstr>risultati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business intelligence per i servizi finanziari</dc:title>
  <dc:creator>Giuseppe Facchi</dc:creator>
  <cp:lastModifiedBy>Giuseppe Facchi</cp:lastModifiedBy>
  <cp:revision>21</cp:revision>
  <dcterms:created xsi:type="dcterms:W3CDTF">2021-01-22T21:05:23Z</dcterms:created>
  <dcterms:modified xsi:type="dcterms:W3CDTF">2021-01-26T09:59:13Z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